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9"/>
  </p:notesMasterIdLst>
  <p:handoutMasterIdLst>
    <p:handoutMasterId r:id="rId30"/>
  </p:handoutMasterIdLst>
  <p:sldIdLst>
    <p:sldId id="256" r:id="rId3"/>
    <p:sldId id="378" r:id="rId4"/>
    <p:sldId id="379" r:id="rId5"/>
    <p:sldId id="380" r:id="rId6"/>
    <p:sldId id="38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295" r:id="rId2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pitchFamily="34" charset="0"/>
        <a:ea typeface="微软雅黑" pitchFamily="34" charset="-122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 autoAdjust="0"/>
    <p:restoredTop sz="76032" autoAdjust="0"/>
  </p:normalViewPr>
  <p:slideViewPr>
    <p:cSldViewPr>
      <p:cViewPr>
        <p:scale>
          <a:sx n="140" d="100"/>
          <a:sy n="140" d="100"/>
        </p:scale>
        <p:origin x="1672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0">
              <a:buFontTx/>
              <a:buNone/>
              <a:defRPr kumimoji="1" sz="1200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0">
              <a:buFontTx/>
              <a:buNone/>
              <a:defRPr kumimoji="1" sz="1200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0">
              <a:buFontTx/>
              <a:buNone/>
              <a:defRPr kumimoji="1" sz="1200"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0">
              <a:defRPr sz="1200">
                <a:ea typeface="宋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fld id="{0CB6941E-1A1E-4E20-8EFD-857CA90435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2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noProof="0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zh-CN" altLang="zh-CN" noProof="0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zh-CN" altLang="zh-CN" noProof="0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zh-CN" altLang="zh-CN" noProof="0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zh-CN" altLang="zh-CN" noProof="0" smtClean="0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8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itchFamily="34" charset="0"/>
      </a:defRPr>
    </a:lvl1pPr>
    <a:lvl2pPr indent="228600" algn="l" rtl="0" eaLnBrk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itchFamily="34" charset="0"/>
      </a:defRPr>
    </a:lvl2pPr>
    <a:lvl3pPr indent="457200" algn="l" rtl="0" eaLnBrk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itchFamily="34" charset="0"/>
      </a:defRPr>
    </a:lvl3pPr>
    <a:lvl4pPr indent="685800" algn="l" rtl="0" eaLnBrk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itchFamily="34" charset="0"/>
      </a:defRPr>
    </a:lvl4pPr>
    <a:lvl5pPr indent="914400" algn="l" rtl="0" eaLnBrk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</p:spPr>
      </p:sp>
      <p:sp>
        <p:nvSpPr>
          <p:cNvPr id="45059" name="Rectangle 2"/>
          <p:cNvSpPr>
            <a:spLocks noGrp="1" noChangeArrowheads="1"/>
          </p:cNvSpPr>
          <p:nvPr>
            <p:ph type="body" sz="quarter" idx="1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defRPr/>
            </a:pPr>
            <a:endParaRPr lang="zh-CN" altLang="zh-CN" dirty="0" smtClean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迈威科技，国内领先的</a:t>
            </a:r>
            <a:r>
              <a:rPr kumimoji="1"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PCB</a:t>
            </a:r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设计及电子制造服务供应商</a:t>
            </a:r>
            <a:r>
              <a:rPr kumimoji="1"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公司超过</a:t>
            </a:r>
            <a:r>
              <a:rPr kumimoji="1"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人，</a:t>
            </a:r>
            <a:r>
              <a:rPr kumimoji="1"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3/4</a:t>
            </a:r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的员工是长期贴近客户驻点，比如在华为有</a:t>
            </a:r>
            <a:r>
              <a:rPr kumimoji="1"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kumimoji="1"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多人驻点。</a:t>
            </a:r>
            <a:endParaRPr kumimoji="1" lang="en-US" altLang="zh-CN" dirty="0" smtClean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以前：</a:t>
            </a:r>
            <a:r>
              <a:rPr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专门在华为现场安置考勤机，每个月带回公司统计一次数据，无法及时了解驻场员工的出勤和投入度情况。</a:t>
            </a:r>
            <a:endParaRPr lang="en-US" altLang="zh-CN" dirty="0" smtClean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现在：</a:t>
            </a:r>
            <a:r>
              <a:rPr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驻场人员全部用云之家严格按照规定签到，每天</a:t>
            </a:r>
            <a:r>
              <a:rPr lang="en-US" altLang="zh-CN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HR</a:t>
            </a:r>
            <a:r>
              <a:rPr lang="zh-CN" altLang="en-US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统一导出签到数据，能够及时掌握在华为驻场员工的工作投入度情况，并及时管理调整，提升了对华为服务的满意度，而且每年节省了十多万的人力、设备等考勤成本；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、南京朗驰集团，利用云之家直播项目上线启动会，面向分布在各个城市的</a:t>
            </a:r>
            <a:r>
              <a:rPr lang="en-US" altLang="zh-CN" dirty="0" smtClean="0"/>
              <a:t>4S</a:t>
            </a:r>
            <a:r>
              <a:rPr lang="zh-CN" altLang="en-US" dirty="0" smtClean="0"/>
              <a:t>店，异地员工身临其境，同步参与，并对项目知识做基础培训。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、金蝶面向分公司、代理商的产品培训、营销培训、交付培训等；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景田集团是国内知名的矿泉水生产商，为了激活</a:t>
            </a:r>
            <a:r>
              <a:rPr lang="en-US" altLang="zh-CN" dirty="0" smtClean="0"/>
              <a:t>8000</a:t>
            </a:r>
            <a:r>
              <a:rPr lang="zh-CN" altLang="en-US" dirty="0" smtClean="0"/>
              <a:t>多名员工，景田集团信息部策划了“活力值</a:t>
            </a:r>
            <a:r>
              <a:rPr lang="en-US" altLang="zh-CN" dirty="0" smtClean="0"/>
              <a:t>PK</a:t>
            </a:r>
            <a:r>
              <a:rPr lang="zh-CN" altLang="en-US" dirty="0" smtClean="0"/>
              <a:t>”活动，活力值是员工在云之家日常工作状态的直观表现，活力值越高，一定程度上说明员工在个人工作及部门协作中积极度越高，活力值的设计也是为了激发员工动力，鼓励每一位员工向正确的目标迈进，景田集团认为，员工活力值就是每一位景田人的魅力值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每月前三名获得相应奖品，通过这样的活动，景田集团的活跃用户数从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人上升至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多人。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、同事圈的封面人物，公共号的新人报到，更加活泼有趣的方式，推荐新人，让新员工快速融入团队，公司更多小伙伴借此寻找公司的男神女神；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、金蝶成立了员工爱心基金会，对于</a:t>
            </a:r>
            <a:r>
              <a:rPr lang="en-US" altLang="zh-CN" dirty="0" smtClean="0"/>
              <a:t>HR</a:t>
            </a:r>
            <a:r>
              <a:rPr lang="zh-CN" altLang="en-US" dirty="0" smtClean="0"/>
              <a:t>部门，以前要面向全集团</a:t>
            </a:r>
            <a:r>
              <a:rPr lang="en-US" altLang="zh-CN" dirty="0" smtClean="0"/>
              <a:t>8000</a:t>
            </a:r>
            <a:r>
              <a:rPr lang="zh-CN" altLang="en-US" dirty="0" smtClean="0"/>
              <a:t>多名员工展开一次大型募捐活动，难度还是很大的。现在利用云之家平台，能够及时为需要帮助的员工发布募捐信息并筹集善款，并且让每一位金蝶人都能感受到组织的温暖与关爱，增强员工的组织认同感和凝聚力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北京运通集团，基于云之家开展了“运通好嗓门”的文化活动，员工可上传歌曲，在线听歌、点赞，自动生成热门排行榜，排行榜前十位选手还可被邀请参加集团年会表演，为每位运通集团员工提供了展示自己才华的平台，塑造极具活力的企业文化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、安井（火锅丸子大王，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股上市）：总经理通过同事圈随时发现公司业务问题，并及时安排改进任务；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、矽递科技（柴火空间 深圳第一家创客空间）：从创业期的</a:t>
            </a:r>
            <a:r>
              <a:rPr lang="en-US" altLang="zh-CN" dirty="0" smtClean="0"/>
              <a:t>30</a:t>
            </a:r>
            <a:r>
              <a:rPr lang="zh-CN" altLang="en-US" dirty="0" smtClean="0"/>
              <a:t>人到高速发展期的</a:t>
            </a:r>
            <a:r>
              <a:rPr lang="en-US" altLang="zh-CN" dirty="0" smtClean="0"/>
              <a:t>300</a:t>
            </a:r>
            <a:r>
              <a:rPr lang="zh-CN" altLang="en-US" dirty="0" smtClean="0"/>
              <a:t>人，传统“吼一声”的沟通协作方式已经完全不再适应公司的高速成长，通过通讯录快速实现全员连接和紧密沟通；员工全是</a:t>
            </a:r>
            <a:r>
              <a:rPr lang="en-US" altLang="zh-CN" dirty="0" smtClean="0"/>
              <a:t>90</a:t>
            </a:r>
            <a:r>
              <a:rPr lang="zh-CN" altLang="en-US" dirty="0" smtClean="0"/>
              <a:t>后，公司没有座机；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、天波：管理层通过云之家及时查看公司运营数据，进行业务决策和调整，</a:t>
            </a:r>
            <a:r>
              <a:rPr lang="en-US" altLang="zh-CN" dirty="0" smtClean="0"/>
              <a:t>ERP</a:t>
            </a:r>
            <a:r>
              <a:rPr lang="zh-CN" altLang="en-US" dirty="0" smtClean="0"/>
              <a:t>系统的数据被真正激活，企业信息化的价值更加凸显；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以前，都是信息部来主导推进信息化建设，现在，业务部门可以自主创新，提出业务需求后，</a:t>
            </a:r>
            <a:r>
              <a:rPr lang="en-US" altLang="zh-CN" dirty="0" smtClean="0"/>
              <a:t>IT</a:t>
            </a:r>
            <a:r>
              <a:rPr lang="zh-CN" altLang="en-US" dirty="0" smtClean="0"/>
              <a:t>可以利用云之家开放平台及强大的连接能力，快速响应业务需求，一起推动业务创新。例如：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、金蝶：一线销售主导创新的“奋斗者乐园“；把销售员当成奋斗者、战士来服务，销售员业绩、客户、合同、费用预算、团队协作，全部实现移动化，随时随地获取销售过程中所需要的服务；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、沱牌：一线业务员基于日常重要巡店工作，开发“售点拜访”，及时精准记录提交巡店数据，便于总部统一管理；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、银城地产：</a:t>
            </a:r>
            <a:r>
              <a:rPr kumimoji="1" lang="zh-CN" altLang="en-US" sz="1400" i="1" dirty="0" smtClean="0">
                <a:solidFill>
                  <a:srgbClr val="7F7F7F"/>
                </a:solidFill>
                <a:latin typeface="+mn-ea"/>
              </a:rPr>
              <a:t>以往物业管理上有很大的难题，尤其是物业报修等，效率低下。</a:t>
            </a:r>
            <a:r>
              <a:rPr lang="zh-CN" altLang="en-US" sz="1400" dirty="0" smtClean="0">
                <a:solidFill>
                  <a:srgbClr val="7F7F7F"/>
                </a:solidFill>
                <a:latin typeface="+mn-ea"/>
              </a:rPr>
              <a:t>维修人员往返于物业与业主家中，每完成一单还要返回到物业中心再次拿单，员工耗时耗力，业务等待时间长。现在物业人员使用</a:t>
            </a:r>
            <a:r>
              <a:rPr lang="en-US" altLang="zh-CN" sz="1400" dirty="0" smtClean="0">
                <a:solidFill>
                  <a:srgbClr val="7F7F7F"/>
                </a:solidFill>
                <a:latin typeface="+mn-ea"/>
              </a:rPr>
              <a:t>【</a:t>
            </a:r>
            <a:r>
              <a:rPr lang="zh-CN" altLang="en-US" sz="1400" dirty="0" smtClean="0">
                <a:solidFill>
                  <a:srgbClr val="7F7F7F"/>
                </a:solidFill>
                <a:latin typeface="+mn-ea"/>
              </a:rPr>
              <a:t>客服助手</a:t>
            </a:r>
            <a:r>
              <a:rPr lang="en-US" altLang="zh-CN" sz="1400" dirty="0" smtClean="0">
                <a:solidFill>
                  <a:srgbClr val="7F7F7F"/>
                </a:solidFill>
                <a:latin typeface="+mn-ea"/>
              </a:rPr>
              <a:t>】</a:t>
            </a:r>
            <a:r>
              <a:rPr lang="zh-CN" altLang="en-US" sz="1400" dirty="0" smtClean="0">
                <a:solidFill>
                  <a:srgbClr val="7F7F7F"/>
                </a:solidFill>
                <a:latin typeface="+mn-ea"/>
              </a:rPr>
              <a:t>进行服务登记，呼叫中心即刻指定责任人，责任人马上收到待办通知，马上处理，大大</a:t>
            </a:r>
            <a:r>
              <a:rPr lang="zh-CN" altLang="en-US" sz="1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提高了效率。实现报修单</a:t>
            </a:r>
            <a:r>
              <a:rPr lang="en-US" altLang="zh-CN" sz="1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en-US" sz="1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内响应，业主不等待。</a:t>
            </a:r>
            <a:endParaRPr lang="en-US" altLang="zh-CN" sz="1400" dirty="0" smtClean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、海尔：开发海立方应用，所有创客都可以提交自己的创意项目，通过这个应用，帮助海尔成功孵化了很多创新产品和项目；</a:t>
            </a:r>
          </a:p>
          <a:p>
            <a:pPr>
              <a:defRPr/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 smtClean="0"/>
              <a:t>景田集团拥有很多信息化系统，面对</a:t>
            </a:r>
            <a:r>
              <a:rPr lang="en-US" altLang="zh-CN" smtClean="0"/>
              <a:t>8000</a:t>
            </a:r>
            <a:r>
              <a:rPr lang="zh-CN" altLang="en-US" smtClean="0"/>
              <a:t>多名员工的使用反馈和咨询，</a:t>
            </a:r>
            <a:r>
              <a:rPr lang="en-US" altLang="zh-CN" smtClean="0"/>
              <a:t>IT</a:t>
            </a:r>
            <a:r>
              <a:rPr lang="zh-CN" altLang="en-US" smtClean="0"/>
              <a:t>部门人员有限，而且主要靠跑腿，运维服务压力很大，满意度也不是很高；</a:t>
            </a:r>
            <a:endParaRPr lang="en-US" altLang="zh-CN" smtClean="0"/>
          </a:p>
          <a:p>
            <a:r>
              <a:rPr lang="zh-CN" altLang="en-US" smtClean="0"/>
              <a:t>利用云之家创建了“集团信息中心”部门服务号，也发布操作指引，员工自助查阅，常见问题解答，配置在菜单中，员工自助查看，大大减轻了</a:t>
            </a:r>
            <a:r>
              <a:rPr lang="en-US" altLang="zh-CN" smtClean="0"/>
              <a:t>IT</a:t>
            </a:r>
            <a:r>
              <a:rPr lang="zh-CN" altLang="en-US" smtClean="0"/>
              <a:t>部的运维压力，提升了服务满意度；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全面提升了工作效率：提交工作汇报、发起业务申请、及时费用报销、方便的电话会议等；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轻松的跨部门协作：随时随地找到同事进行业务协作；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移动签到：再也不用狂奔打卡</a:t>
            </a:r>
            <a:endParaRPr lang="en-US" altLang="zh-CN" dirty="0" smtClean="0"/>
          </a:p>
          <a:p>
            <a:pPr>
              <a:defRPr/>
            </a:pPr>
            <a:endParaRPr lang="en-US" altLang="zh-CN" dirty="0" smtClean="0"/>
          </a:p>
          <a:p>
            <a:pPr>
              <a:defRPr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新入职的员工，通过新员工专区，学习公司最基本的规章制度，业务知识，快速了解公司基本情况和业务，快速融入团队，快速成长，不会像无头苍蝇一样到处询问。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员工可以随时随地参与在线培训，参与专家的分享和讨论，不再因为时间和空间的制约而错失学习机会；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6083" name="Rectangle 2"/>
          <p:cNvSpPr>
            <a:spLocks noGrp="1" noChangeArrowheads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defRPr/>
            </a:pP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首先我简要介绍下金蝶云之家产生的背景：金蝶</a:t>
            </a:r>
            <a:r>
              <a:rPr lang="zh-CN" altLang="zh-CN" dirty="0" smtClean="0"/>
              <a:t>23</a:t>
            </a: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年来一直专注于企业管理领域，我们一直在思考和洞察企业管理的演进，在移动化联网时代的今天，云计算、人工智能、共享经济、个体崛起等新的技术和思维快速地颠覆与改变着商业模式，为所有的企业带来新的机遇和挑战，正如英国著名文学家狄更斯在《双城记》中所言，这是一个最坏的时代，也是一个最好的时代。</a:t>
            </a:r>
          </a:p>
          <a:p>
            <a:pPr eaLnBrk="1">
              <a:defRPr/>
            </a:pP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为什么说这是一个最坏的时代呢？因为这些新的技术和思维快速改变着我们的商业环境，我们的客户掌握了更多信息，有了更多选择，对产品和服务变得更加挑剔；而我们的员工也发生着改变，</a:t>
            </a:r>
            <a:r>
              <a:rPr lang="zh-CN" altLang="zh-CN" dirty="0" smtClean="0"/>
              <a:t>90</a:t>
            </a: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后逐渐成为主力军，个体更强大，不再是简单地用绩效和流程可以管理的，他们对工作环境和体验有了更高的要求；这些个体在崛起，新的跨界竞争不断上演，所以企业面对不确定性将成为常态。</a:t>
            </a:r>
          </a:p>
          <a:p>
            <a:pPr eaLnBrk="1">
              <a:defRPr/>
            </a:pP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当然，换个角度来看，我们确实也处于一个最好的时代，因为这些改变给我们带来了更多机遇，企业可以拥有更新的技术、能力更强的员工、消费能力更强的客户、更强大的传播渠道，我们有机会成为颠覆者。要想成为颠覆者，我们的企业必须跟上时代步伐，全面拥抱这些新的技术和思维，尽快实现数字化转型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工作汇报：员工可以更加方便地提交工作汇报，同时可以分享到群组，让领导和同事共同见证自己的努力。领导可以通过点赞、打赏红包或者留言回复的方式，对员工的工作进行鼓励和指引，肯定员工的工作成果，同时帮助员工不断提升能力；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、加班签到分享：员工加班签到分享，你的努力一定能被看到，传递更多正能量给其他同事；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、活力值：每一项工作动作都会留下痕迹，例如每天积极回复客户信息、早到、加班等等，每个人的活力值都是一分一分的积累出来，让大家共同见证，我的努力和成长；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7107" name="Rectangle 2"/>
          <p:cNvSpPr>
            <a:spLocks noGrp="1" noChangeArrowheads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defRPr/>
            </a:pP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那么企业如何实现数字化转型呢？</a:t>
            </a:r>
          </a:p>
          <a:p>
            <a:pPr eaLnBrk="1">
              <a:defRPr/>
            </a:pP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以用户为中心，打破边界，具备强大的连接能力，将员工、伙伴以及其它社会资源整合在一起，缩短企业和客户之间的距离，才能为客户提供最好的产品和服务</a:t>
            </a:r>
            <a:r>
              <a:rPr lang="zh-CN" altLang="zh-CN" dirty="0" smtClean="0"/>
              <a:t>,</a:t>
            </a:r>
            <a:r>
              <a:rPr lang="zh-CN" altLang="zh-CN" dirty="0" smtClean="0">
                <a:latin typeface="宋体" panose="02010600030101010101" pitchFamily="2" charset="-122"/>
                <a:sym typeface="宋体" panose="02010600030101010101" pitchFamily="2" charset="-122"/>
              </a:rPr>
              <a:t>所以一个企业的连接能力是关键。如何连接员工和伙伴，凝聚信任和全员共识，激活生态的创造力，实现数字化运营，是每个企业管理者都必须思考的问题。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Rectangle 2"/>
          <p:cNvSpPr>
            <a:spLocks noGrp="1" noChangeArrowheads="1"/>
          </p:cNvSpPr>
          <p:nvPr>
            <p:ph type="body" sz="quarter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defRPr/>
            </a:pPr>
            <a:r>
              <a:rPr lang="zh-CN" altLang="zh-CN" smtClean="0"/>
              <a:t>1</a:t>
            </a:r>
            <a:r>
              <a:rPr lang="zh-CN" altLang="zh-CN" smtClean="0">
                <a:latin typeface="宋体" panose="02010600030101010101" pitchFamily="2" charset="-122"/>
                <a:sym typeface="宋体" panose="02010600030101010101" pitchFamily="2" charset="-122"/>
              </a:rPr>
              <a:t>、企业要想具备强大的连接能力，就必须重新思考组织和人的关系，因为管理的本质始终是人，只能激活人才能激活组织；</a:t>
            </a:r>
          </a:p>
          <a:p>
            <a:pPr eaLnBrk="1">
              <a:defRPr/>
            </a:pPr>
            <a:r>
              <a:rPr lang="zh-CN" altLang="zh-CN" smtClean="0"/>
              <a:t>2</a:t>
            </a:r>
            <a:r>
              <a:rPr lang="zh-CN" altLang="zh-CN" smtClean="0">
                <a:latin typeface="宋体" panose="02010600030101010101" pitchFamily="2" charset="-122"/>
                <a:sym typeface="宋体" panose="02010600030101010101" pitchFamily="2" charset="-122"/>
              </a:rPr>
              <a:t>、过去很多企业采用这种金字塔型的科层组织管理模型，强调管控、层级、流程，管理者和员工距离比较遥远，管理者可能因为不了解一线真实情况而出现决策失误，给企业经营带来风险；而大多数一线员工会选择比较保守内敛的工作态度，按照领导的要求或者流程按部就班的工作，长此以往，这个企业就会组织僵化，缺乏创新能力，</a:t>
            </a:r>
          </a:p>
          <a:p>
            <a:pPr eaLnBrk="1">
              <a:defRPr/>
            </a:pPr>
            <a:r>
              <a:rPr lang="zh-CN" altLang="zh-CN" smtClean="0"/>
              <a:t>3</a:t>
            </a:r>
            <a:r>
              <a:rPr lang="zh-CN" altLang="zh-CN" smtClean="0">
                <a:latin typeface="宋体" panose="02010600030101010101" pitchFamily="2" charset="-122"/>
                <a:sym typeface="宋体" panose="02010600030101010101" pitchFamily="2" charset="-122"/>
              </a:rPr>
              <a:t>、而一些优秀的企业，比如海尔、万科，他们已经开始改变，他们重构了企业协作关系，更加信任、平等、开放、共享，人和人之间可以快速的连接，为我们的客户提供更好更快的服务；并且每个人都可以充分表达自我，展示自我，帮助企业去发现优秀的人才和创意，推动企业持续创新；</a:t>
            </a:r>
          </a:p>
          <a:p>
            <a:pPr eaLnBrk="1">
              <a:defRPr/>
            </a:pPr>
            <a:r>
              <a:rPr lang="zh-CN" altLang="zh-CN" smtClean="0"/>
              <a:t>4</a:t>
            </a:r>
            <a:r>
              <a:rPr lang="zh-CN" altLang="zh-CN" smtClean="0">
                <a:latin typeface="宋体" panose="02010600030101010101" pitchFamily="2" charset="-122"/>
                <a:sym typeface="宋体" panose="02010600030101010101" pitchFamily="2" charset="-122"/>
              </a:rPr>
              <a:t>、如何帮助企业重构人与组织的关系，这就是云之家的初衷和使命。</a:t>
            </a:r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金蝶集团主席</a:t>
            </a:r>
            <a:r>
              <a:rPr lang="en-US" altLang="zh-CN" dirty="0" smtClean="0"/>
              <a:t>Robert</a:t>
            </a:r>
            <a:r>
              <a:rPr lang="zh-CN" altLang="en-US" dirty="0" smtClean="0"/>
              <a:t>，是位开放，乐于分享的</a:t>
            </a:r>
            <a:r>
              <a:rPr lang="en-US" altLang="zh-CN" dirty="0" smtClean="0"/>
              <a:t>CEO</a:t>
            </a:r>
            <a:r>
              <a:rPr lang="zh-CN" altLang="en-US" dirty="0" smtClean="0"/>
              <a:t>，特别喜欢与一线小伙伴分享并听取他们在前线的意见，尤其对业务的创新意见，为此，我们建立了主席之声，定期传达</a:t>
            </a:r>
            <a:r>
              <a:rPr lang="en-US" altLang="zh-CN" dirty="0" smtClean="0"/>
              <a:t>Robert</a:t>
            </a:r>
            <a:r>
              <a:rPr lang="zh-CN" altLang="en-US" dirty="0" smtClean="0"/>
              <a:t>解读公司各类战略和思考。同时根据内容的重要程度，开放员工评论回复。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、曾经在某年中秋节即兴赋诗一首，语音朗读后，发给全体员工，圈粉无数。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、通过主席我有话说活动，征集大家好的想法后，挑出优秀意见员工，与他们共进午餐，深入交流。同时建立了画报君公共号，定期传达企业大事，在潜移默化中宣导企业文化。</a:t>
            </a:r>
            <a:endParaRPr lang="en-US" altLang="zh-CN" dirty="0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14EE317E-920C-4120-A4C8-619C800C223D}" type="slidenum">
              <a:rPr lang="en-US" altLang="zh-CN">
                <a:ea typeface="宋体" pitchFamily="2" charset="-122"/>
              </a:rPr>
              <a:pPr eaLnBrk="1" hangingPunct="1">
                <a:buFontTx/>
                <a:buNone/>
              </a:pPr>
              <a:t>7</a:t>
            </a:fld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1:</a:t>
            </a:r>
            <a:r>
              <a:rPr lang="zh-CN" altLang="en-US" dirty="0" smtClean="0"/>
              <a:t>集团高管群：经常出差到处飞的管理层，通过云之家管理层办公会等高管群，及时对公司重大战略及业务相互沟通与协作，不受时间空间的限制。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：战略研讨和学习群：管理者将自己的市场洞察，第一时间通过云之家分享给管理团队，随时通过语音会议、专项工作汇报等形式发起学习和业务讨论。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95DC1313-3515-4DB4-A98C-F638207DF07F}" type="slidenum">
              <a:rPr lang="en-US" altLang="zh-CN">
                <a:ea typeface="宋体" pitchFamily="2" charset="-122"/>
              </a:rPr>
              <a:pPr eaLnBrk="1" hangingPunct="1">
                <a:buFontTx/>
                <a:buNone/>
              </a:pPr>
              <a:t>8</a:t>
            </a:fld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业绩洞察：通过云之家及时了解公司的运营数据，如销售报表、财务报表、资金情况等，无论身在何方，对公司运营情况都了如指掌；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及时沟通：对于各数据负责人，可以及时互动沟通，并第一时间转发到管理层群组里通过电话会议等形式讨论决策；</a:t>
            </a:r>
            <a:endParaRPr lang="en-US" altLang="zh-CN" dirty="0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F01A5D2E-4CB1-493D-B477-5033F1413596}" type="slidenum">
              <a:rPr lang="en-US" altLang="zh-CN">
                <a:ea typeface="宋体" pitchFamily="2" charset="-122"/>
              </a:rPr>
              <a:pPr eaLnBrk="1" hangingPunct="1">
                <a:buFontTx/>
                <a:buNone/>
              </a:pPr>
              <a:t>9</a:t>
            </a:fld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高效审批：不再受到时间和空间限制，随时随地审批重要业务申请，不再堆积在办公桌上；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安全审批：比如需要董事长审批的大额付款流程，可以开启指纹识别，确保管理层本人亲自审批；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透明审批：审批过程中可以和相关责任人随时沟通，并且能集成</a:t>
            </a:r>
            <a:r>
              <a:rPr lang="en-US" altLang="zh-CN" dirty="0" smtClean="0"/>
              <a:t>ERP</a:t>
            </a:r>
            <a:r>
              <a:rPr lang="zh-CN" altLang="en-US" dirty="0" smtClean="0"/>
              <a:t>等业务系统，获取决策需要的辅助信息，比如审批费用时查看预算使用情况，审批合同时查看成本数据，让决策更加精准；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79068FC9-8BF2-49A1-813A-06919D4B7FDD}" type="slidenum">
              <a:rPr lang="en-US" altLang="zh-CN">
                <a:ea typeface="宋体" pitchFamily="2" charset="-122"/>
              </a:rPr>
              <a:pPr eaLnBrk="1" hangingPunct="1">
                <a:buFontTx/>
                <a:buNone/>
              </a:pPr>
              <a:t>10</a:t>
            </a:fld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：工作汇报的跨级关注：让你随时掌握员工工作状况，倾听一线声音，发现更多优秀人才。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：点子大王：让收集一线员工关于产品、运营、服务等各种创新型建议变得更容易。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>
              <a:buFontTx/>
              <a:buNone/>
            </a:pPr>
            <a:fld id="{D7006FBB-8940-444B-83B3-36A0FDCAFF8C}" type="slidenum">
              <a:rPr lang="en-US" altLang="zh-CN">
                <a:ea typeface="宋体" pitchFamily="2" charset="-122"/>
              </a:rPr>
              <a:pPr eaLnBrk="1" hangingPunct="1">
                <a:buFontTx/>
                <a:buNone/>
              </a:pPr>
              <a:t>11</a:t>
            </a:fld>
            <a:endParaRPr lang="en-US" altLang="zh-CN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DA95-6242-489A-B6CE-D8D49419907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6566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BCEC4-B97F-4067-A059-5383C93EC31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3354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0768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0768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ED82-11FB-4715-9D2F-6415057082C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6539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C8AF-0529-4A08-B4B9-D68C16EE8C4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0007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92B0-475E-46DD-8BE5-F3F3623F5F3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5172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887B-BE27-4C84-9CF4-B8CC7A4FA6B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73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C540-D448-497D-B706-B3014490B53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217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F2E1-29F8-43AF-8C04-D5F045DD4F7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3474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7314-4BA0-4DE4-A2D0-EC49728778B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4731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E3C9-A6B4-411B-8CCC-FEEB1203F69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4132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754B-4B32-40BA-B795-31684470C78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4443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4EA2-6A65-4D0E-A7C1-1623BFB3CA1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9971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533C-5861-46EC-BE9E-87819EAE48F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181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684B-85B9-4E12-B6CD-423D80561A7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48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3200"/>
            <a:ext cx="2057400" cy="43910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3200"/>
            <a:ext cx="6019800" cy="43910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3BE9-839F-4B0C-B63E-A1263362EB0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91101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2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9B2D-9825-4429-9D6A-F01877919FA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8365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C2DD-88E9-4BDC-A36A-933DC35E458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209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D66F2-DB3E-4CBE-A8C8-505AD4CDA6A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6597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D932-9E51-49C3-A4A5-A9FD7C46F20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2468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018E-52AC-43E5-BF77-00ED98CFF11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489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E9B2-378D-4DF8-8A73-01EA8174B02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44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EDA7-5C78-43AB-ABCD-49D6D453AE1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453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66675"/>
            <a:ext cx="8229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0" tIns="45710" rIns="4571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微软雅黑" pitchFamily="34" charset="-122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0" tIns="45710" rIns="4571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微软雅黑" pitchFamily="34" charset="-122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微软雅黑" pitchFamily="34" charset="-122"/>
              </a:rPr>
              <a:t>Second level</a:t>
            </a:r>
          </a:p>
          <a:p>
            <a:pPr lvl="2"/>
            <a:r>
              <a:rPr lang="zh-CN" altLang="zh-CN" smtClean="0">
                <a:sym typeface="微软雅黑" pitchFamily="34" charset="-122"/>
              </a:rPr>
              <a:t>Third level</a:t>
            </a:r>
          </a:p>
          <a:p>
            <a:pPr lvl="3"/>
            <a:r>
              <a:rPr lang="zh-CN" altLang="zh-CN" smtClean="0">
                <a:sym typeface="微软雅黑" pitchFamily="34" charset="-122"/>
              </a:rPr>
              <a:t>Fourth level</a:t>
            </a:r>
          </a:p>
          <a:p>
            <a:pPr lvl="4"/>
            <a:r>
              <a:rPr lang="zh-CN" altLang="zh-CN" smtClean="0">
                <a:sym typeface="微软雅黑" pitchFamily="34" charset="-122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83100" y="4905375"/>
            <a:ext cx="27463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17145" tIns="17145" rIns="17145" bIns="17145" numCol="1" anchor="t" anchorCtr="0" compatLnSpc="1">
            <a:prstTxWarp prst="textNoShape">
              <a:avLst/>
            </a:prstTxWarp>
          </a:bodyPr>
          <a:lstStyle>
            <a:lvl1pPr hangingPunct="0">
              <a:defRPr sz="1800">
                <a:latin typeface="宋体" pitchFamily="2" charset="-122"/>
                <a:ea typeface="宋体" pitchFamily="2" charset="-122"/>
                <a:cs typeface="Arial" pitchFamily="34" charset="0"/>
                <a:sym typeface="宋体" pitchFamily="2" charset="-122"/>
              </a:defRPr>
            </a:lvl1pPr>
          </a:lstStyle>
          <a:p>
            <a:pPr>
              <a:defRPr/>
            </a:pPr>
            <a:fld id="{560E3EB8-5E2D-4A87-BB41-608BCA4CE06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+mj-lt"/>
          <a:ea typeface="+mj-ea"/>
          <a:cs typeface="微软雅黑" panose="020B0503020204020204" pitchFamily="34" charset="-122"/>
          <a:sym typeface="微软雅黑" pitchFamily="34" charset="-122"/>
        </a:defRPr>
      </a:lvl1pPr>
      <a:lvl2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2pPr>
      <a:lvl3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3pPr>
      <a:lvl4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4pPr>
      <a:lvl5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5pPr>
      <a:lvl6pPr marL="4572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9144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13716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18288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104775" indent="-104775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1pPr>
      <a:lvl2pPr marL="558800" indent="-10318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–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2pPr>
      <a:lvl3pPr marL="9953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•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3pPr>
      <a:lvl4pPr marL="14525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–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4pPr>
      <a:lvl5pPr marL="19097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5pPr>
      <a:lvl6pPr marL="23672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6pPr>
      <a:lvl7pPr marL="28244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7pPr>
      <a:lvl8pPr marL="32816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8pPr>
      <a:lvl9pPr marL="37388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asted-image.tif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1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3200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微软雅黑" pitchFamily="34" charset="-122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微软雅黑" pitchFamily="34" charset="-122"/>
              </a:rPr>
              <a:t>Click to edit Master text styles</a:t>
            </a:r>
          </a:p>
          <a:p>
            <a:pPr lvl="1"/>
            <a:r>
              <a:rPr lang="zh-CN" altLang="zh-CN" smtClean="0">
                <a:sym typeface="微软雅黑" pitchFamily="34" charset="-122"/>
              </a:rPr>
              <a:t>Second level</a:t>
            </a:r>
          </a:p>
          <a:p>
            <a:pPr lvl="2"/>
            <a:r>
              <a:rPr lang="zh-CN" altLang="zh-CN" smtClean="0">
                <a:sym typeface="微软雅黑" pitchFamily="34" charset="-122"/>
              </a:rPr>
              <a:t>Third level</a:t>
            </a:r>
          </a:p>
          <a:p>
            <a:pPr lvl="3"/>
            <a:r>
              <a:rPr lang="zh-CN" altLang="zh-CN" smtClean="0">
                <a:sym typeface="微软雅黑" pitchFamily="34" charset="-122"/>
              </a:rPr>
              <a:t>Fourth level</a:t>
            </a:r>
          </a:p>
          <a:p>
            <a:pPr lvl="4"/>
            <a:r>
              <a:rPr lang="zh-CN" altLang="zh-CN" smtClean="0">
                <a:sym typeface="微软雅黑" pitchFamily="34" charset="-122"/>
              </a:rPr>
              <a:t>Fifth level</a:t>
            </a:r>
          </a:p>
        </p:txBody>
      </p:sp>
      <p:sp>
        <p:nvSpPr>
          <p:cNvPr id="2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6289675" y="4629150"/>
            <a:ext cx="2571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Arial" pitchFamily="34" charset="0"/>
                <a:sym typeface="宋体" pitchFamily="2" charset="-122"/>
              </a:defRPr>
            </a:lvl1pPr>
          </a:lstStyle>
          <a:p>
            <a:pPr>
              <a:defRPr/>
            </a:pPr>
            <a:fld id="{70762BD2-0B38-4534-A862-955749D179B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+mj-lt"/>
          <a:ea typeface="+mj-ea"/>
          <a:cs typeface="微软雅黑" panose="020B0503020204020204" pitchFamily="34" charset="-122"/>
          <a:sym typeface="微软雅黑" pitchFamily="34" charset="-122"/>
        </a:defRPr>
      </a:lvl1pPr>
      <a:lvl2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2pPr>
      <a:lvl3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3pPr>
      <a:lvl4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4pPr>
      <a:lvl5pPr algn="l" defTabSz="454025" rtl="0" eaLnBrk="0" fontAlgn="base" hangingPunct="0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itchFamily="34" charset="-122"/>
        </a:defRPr>
      </a:lvl5pPr>
      <a:lvl6pPr marL="4572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9144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13716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1828800" algn="l" defTabSz="454025" rtl="0" fontAlgn="base" hangingPunct="0">
        <a:spcBef>
          <a:spcPct val="0"/>
        </a:spcBef>
        <a:spcAft>
          <a:spcPct val="0"/>
        </a:spcAft>
        <a:defRPr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104775" indent="-104775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1pPr>
      <a:lvl2pPr marL="558800" indent="-10318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–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2pPr>
      <a:lvl3pPr marL="9953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•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3pPr>
      <a:lvl4pPr marL="14525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–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4pPr>
      <a:lvl5pPr marL="1909763" indent="-84138" algn="l" defTabSz="454025" rtl="0" eaLnBrk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cs typeface="微软雅黑" panose="020B0503020204020204" pitchFamily="34" charset="-122"/>
          <a:sym typeface="微软雅黑" pitchFamily="34" charset="-122"/>
        </a:defRPr>
      </a:lvl5pPr>
      <a:lvl6pPr marL="23672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6pPr>
      <a:lvl7pPr marL="28244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7pPr>
      <a:lvl8pPr marL="32816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8pPr>
      <a:lvl9pPr marL="3738880" indent="-84455" algn="l" defTabSz="454025" rtl="0" fontAlgn="base" hangingPunct="0">
        <a:lnSpc>
          <a:spcPct val="200000"/>
        </a:lnSpc>
        <a:spcBef>
          <a:spcPts val="300"/>
        </a:spcBef>
        <a:spcAft>
          <a:spcPct val="0"/>
        </a:spcAft>
        <a:buClr>
          <a:srgbClr val="39ABFB"/>
        </a:buClr>
        <a:buSzPct val="100000"/>
        <a:buFont typeface="Arial" panose="020B0604020202020204" pitchFamily="34" charset="0"/>
        <a:buChar char="»"/>
        <a:defRPr sz="1400">
          <a:solidFill>
            <a:srgbClr val="404040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asted-image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2" descr="文本框 4"/>
          <p:cNvSpPr txBox="1"/>
          <p:nvPr/>
        </p:nvSpPr>
        <p:spPr bwMode="auto">
          <a:xfrm>
            <a:off x="7789863" y="188913"/>
            <a:ext cx="2641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hangingPunct="0">
              <a:buFontTx/>
              <a:buNone/>
              <a:defRPr/>
            </a:pPr>
            <a:r>
              <a:rPr lang="zh-CN" altLang="zh-CN" sz="1300" smtClean="0">
                <a:solidFill>
                  <a:srgbClr val="FFFFFF"/>
                </a:solidFill>
                <a:cs typeface="Arial" pitchFamily="34" charset="0"/>
              </a:rPr>
              <a:t>移动办公行家</a:t>
            </a:r>
          </a:p>
        </p:txBody>
      </p:sp>
      <p:sp>
        <p:nvSpPr>
          <p:cNvPr id="3077" name="Text Box 5" descr="文本框 4"/>
          <p:cNvSpPr txBox="1"/>
          <p:nvPr/>
        </p:nvSpPr>
        <p:spPr bwMode="auto">
          <a:xfrm>
            <a:off x="1360488" y="2916238"/>
            <a:ext cx="6354762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hangingPunct="0">
              <a:buFontTx/>
              <a:buNone/>
              <a:defRPr/>
            </a:pPr>
            <a:r>
              <a:rPr lang="zh-CN" altLang="en-US" sz="3600" dirty="0" smtClean="0">
                <a:solidFill>
                  <a:srgbClr val="FFFFFF"/>
                </a:solidFill>
                <a:cs typeface="Arial" pitchFamily="34" charset="0"/>
              </a:rPr>
              <a:t>云之家关键</a:t>
            </a:r>
            <a:r>
              <a:rPr lang="zh-CN" altLang="en-US" sz="3600" dirty="0" smtClean="0">
                <a:solidFill>
                  <a:srgbClr val="FFFFFF"/>
                </a:solidFill>
                <a:cs typeface="Arial" pitchFamily="34" charset="0"/>
              </a:rPr>
              <a:t>用户场景实践</a:t>
            </a:r>
            <a:endParaRPr lang="zh-CN" altLang="zh-CN" sz="36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102" name="Picture 6" descr="pasted-image.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14325"/>
            <a:ext cx="9858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CEO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移动审批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54025" y="1563688"/>
            <a:ext cx="36861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审批高效透明 拒绝“被决策”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CN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重大合同、大额费用等老板决策项目可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随时随地移动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审批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小云机器人帮你智能决策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流程审批相关人员自动建群，审批过程可随时沟通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重要节点审批人，可指纹识别，审批更安全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场景实现：审批、群组、语音会议</a:t>
            </a:r>
          </a:p>
        </p:txBody>
      </p:sp>
      <p:grpSp>
        <p:nvGrpSpPr>
          <p:cNvPr id="16388" name="组合 1"/>
          <p:cNvGrpSpPr>
            <a:grpSpLocks/>
          </p:cNvGrpSpPr>
          <p:nvPr/>
        </p:nvGrpSpPr>
        <p:grpSpPr bwMode="auto">
          <a:xfrm>
            <a:off x="4932363" y="709613"/>
            <a:ext cx="3743325" cy="3590925"/>
            <a:chOff x="4932040" y="710391"/>
            <a:chExt cx="3744185" cy="3589551"/>
          </a:xfrm>
        </p:grpSpPr>
        <p:grpSp>
          <p:nvGrpSpPr>
            <p:cNvPr id="30" name="组合 29"/>
            <p:cNvGrpSpPr/>
            <p:nvPr/>
          </p:nvGrpSpPr>
          <p:grpSpPr>
            <a:xfrm>
              <a:off x="4932040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16390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331" y="1068659"/>
              <a:ext cx="1541462" cy="274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组合 35"/>
            <p:cNvGrpSpPr/>
            <p:nvPr/>
          </p:nvGrpSpPr>
          <p:grpSpPr>
            <a:xfrm>
              <a:off x="6948264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9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1639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081" y="1068660"/>
              <a:ext cx="1541462" cy="274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06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948264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32040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1120775"/>
            <a:ext cx="15398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endParaRPr lang="zh-CN" altLang="en-US">
              <a:solidFill>
                <a:srgbClr val="3BBBFF"/>
              </a:solidFill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17415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CEO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倾听心声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54025" y="1563688"/>
            <a:ext cx="40274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倾听前线真实声音 与员工零距离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工作汇报可跨层关注，随时了解员工动态，发现人才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点子大王，汇聚全员智慧，推动企业创新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为员工点赞，及时表扬和激励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 、话题 、心声社区、赞吧、红包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95" y="1120775"/>
            <a:ext cx="1545797" cy="27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 descr="矩形 1"/>
          <p:cNvSpPr txBox="1"/>
          <p:nvPr/>
        </p:nvSpPr>
        <p:spPr bwMode="auto">
          <a:xfrm>
            <a:off x="717550" y="2760663"/>
            <a:ext cx="6254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en-US" altLang="zh-CN" sz="1800" b="1" dirty="0" smtClean="0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CHO</a:t>
            </a:r>
            <a:endParaRPr lang="zh-CN" altLang="zh-CN" sz="1800" b="1" dirty="0" smtClean="0">
              <a:solidFill>
                <a:srgbClr val="39ABFB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Text Box 2" descr="矩形 8"/>
          <p:cNvSpPr txBox="1"/>
          <p:nvPr/>
        </p:nvSpPr>
        <p:spPr bwMode="auto">
          <a:xfrm>
            <a:off x="4235450" y="1643063"/>
            <a:ext cx="17160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激活员工</a:t>
            </a:r>
          </a:p>
        </p:txBody>
      </p:sp>
      <p:sp>
        <p:nvSpPr>
          <p:cNvPr id="36868" name="Text Box 3" descr="矩形 21"/>
          <p:cNvSpPr txBox="1"/>
          <p:nvPr/>
        </p:nvSpPr>
        <p:spPr bwMode="auto">
          <a:xfrm>
            <a:off x="1685925" y="1641475"/>
            <a:ext cx="1117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zh-CN" altLang="zh-CN" dirty="0" smtClean="0">
                <a:solidFill>
                  <a:srgbClr val="3CBA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高效考勤</a:t>
            </a:r>
          </a:p>
        </p:txBody>
      </p:sp>
      <p:sp>
        <p:nvSpPr>
          <p:cNvPr id="36869" name="Text Box 4" descr="矩形 22"/>
          <p:cNvSpPr txBox="1"/>
          <p:nvPr/>
        </p:nvSpPr>
        <p:spPr bwMode="auto">
          <a:xfrm>
            <a:off x="3082925" y="1635125"/>
            <a:ext cx="1117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培训成长</a:t>
            </a:r>
          </a:p>
        </p:txBody>
      </p:sp>
      <p:sp>
        <p:nvSpPr>
          <p:cNvPr id="36870" name="Text Box 5" descr="矩形 23"/>
          <p:cNvSpPr txBox="1"/>
          <p:nvPr/>
        </p:nvSpPr>
        <p:spPr bwMode="auto">
          <a:xfrm>
            <a:off x="6986588" y="1658938"/>
            <a:ext cx="17954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文化传播</a:t>
            </a:r>
          </a:p>
        </p:txBody>
      </p:sp>
      <p:sp>
        <p:nvSpPr>
          <p:cNvPr id="36871" name="Text Box 6" descr="矩形 25"/>
          <p:cNvSpPr txBox="1"/>
          <p:nvPr/>
        </p:nvSpPr>
        <p:spPr bwMode="auto">
          <a:xfrm>
            <a:off x="1817688" y="2459038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移动签到</a:t>
            </a: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考勤分析</a:t>
            </a: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关联导出</a:t>
            </a:r>
          </a:p>
        </p:txBody>
      </p:sp>
      <p:sp>
        <p:nvSpPr>
          <p:cNvPr id="36872" name="Text Box 7" descr="矩形 26"/>
          <p:cNvSpPr txBox="1"/>
          <p:nvPr/>
        </p:nvSpPr>
        <p:spPr bwMode="auto">
          <a:xfrm>
            <a:off x="3298825" y="2476500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在线培训</a:t>
            </a:r>
            <a:endParaRPr lang="zh-CN" altLang="zh-CN" dirty="0">
              <a:cs typeface="Arial" pitchFamily="34" charset="0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视频直播</a:t>
            </a: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知识分享</a:t>
            </a:r>
          </a:p>
        </p:txBody>
      </p:sp>
      <p:sp>
        <p:nvSpPr>
          <p:cNvPr id="36873" name="Text Box 8" descr="矩形 27"/>
          <p:cNvSpPr txBox="1"/>
          <p:nvPr/>
        </p:nvSpPr>
        <p:spPr bwMode="auto">
          <a:xfrm>
            <a:off x="4729163" y="2473325"/>
            <a:ext cx="8620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</a:rPr>
              <a:t>活力值排行</a:t>
            </a:r>
            <a:endParaRPr lang="zh-CN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</a:rPr>
              <a:t>活力值积分</a:t>
            </a:r>
            <a:endParaRPr lang="en-US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</a:rPr>
              <a:t>红包打</a:t>
            </a:r>
            <a:r>
              <a:rPr lang="zh-CN" altLang="en-US" dirty="0" smtClean="0">
                <a:cs typeface="Arial" pitchFamily="34" charset="0"/>
              </a:rPr>
              <a:t>赏</a:t>
            </a:r>
            <a:endParaRPr lang="en-US" altLang="zh-CN" dirty="0">
              <a:cs typeface="Arial" pitchFamily="34" charset="0"/>
            </a:endParaRPr>
          </a:p>
        </p:txBody>
      </p:sp>
      <p:sp>
        <p:nvSpPr>
          <p:cNvPr id="36874" name="Text Box 9" descr="矩形 28"/>
          <p:cNvSpPr txBox="1"/>
          <p:nvPr/>
        </p:nvSpPr>
        <p:spPr bwMode="auto">
          <a:xfrm>
            <a:off x="7621588" y="2497138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企业文化</a:t>
            </a:r>
            <a:endParaRPr lang="en-US" altLang="zh-CN" dirty="0">
              <a:cs typeface="Arial" pitchFamily="34" charset="0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员工协会</a:t>
            </a:r>
            <a:endParaRPr lang="en-US" altLang="zh-CN" dirty="0">
              <a:cs typeface="Arial" pitchFamily="34" charset="0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司庆活动</a:t>
            </a:r>
            <a:endParaRPr lang="zh-CN" altLang="zh-CN" dirty="0"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6876" name="Line 19" descr="直线连接符 4"/>
          <p:cNvSpPr>
            <a:spLocks noChangeShapeType="1"/>
          </p:cNvSpPr>
          <p:nvPr/>
        </p:nvSpPr>
        <p:spPr bwMode="auto">
          <a:xfrm>
            <a:off x="1520825" y="2252663"/>
            <a:ext cx="7299325" cy="0"/>
          </a:xfrm>
          <a:prstGeom prst="line">
            <a:avLst/>
          </a:prstGeom>
          <a:noFill/>
          <a:ln w="9525">
            <a:solidFill>
              <a:srgbClr val="5BA8F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grpSp>
        <p:nvGrpSpPr>
          <p:cNvPr id="18444" name="Group 20"/>
          <p:cNvGrpSpPr>
            <a:grpSpLocks/>
          </p:cNvGrpSpPr>
          <p:nvPr/>
        </p:nvGrpSpPr>
        <p:grpSpPr bwMode="auto">
          <a:xfrm>
            <a:off x="2114550" y="2168525"/>
            <a:ext cx="180975" cy="180975"/>
            <a:chOff x="-1" y="-1"/>
            <a:chExt cx="179392" cy="179392"/>
          </a:xfrm>
        </p:grpSpPr>
        <p:sp>
          <p:nvSpPr>
            <p:cNvPr id="36890" name="Oval 21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6891" name="Oval 22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8445" name="Group 23"/>
          <p:cNvGrpSpPr>
            <a:grpSpLocks/>
          </p:cNvGrpSpPr>
          <p:nvPr/>
        </p:nvGrpSpPr>
        <p:grpSpPr bwMode="auto">
          <a:xfrm>
            <a:off x="3556000" y="2168525"/>
            <a:ext cx="180975" cy="180975"/>
            <a:chOff x="-1" y="-1"/>
            <a:chExt cx="179392" cy="179392"/>
          </a:xfrm>
        </p:grpSpPr>
        <p:sp>
          <p:nvSpPr>
            <p:cNvPr id="36888" name="Oval 24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6889" name="Oval 25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8446" name="Group 26"/>
          <p:cNvGrpSpPr>
            <a:grpSpLocks/>
          </p:cNvGrpSpPr>
          <p:nvPr/>
        </p:nvGrpSpPr>
        <p:grpSpPr bwMode="auto">
          <a:xfrm>
            <a:off x="4999038" y="2151063"/>
            <a:ext cx="180975" cy="180975"/>
            <a:chOff x="-1" y="-1"/>
            <a:chExt cx="179392" cy="179392"/>
          </a:xfrm>
        </p:grpSpPr>
        <p:sp>
          <p:nvSpPr>
            <p:cNvPr id="36886" name="Oval 27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6887" name="Oval 28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8447" name="Group 29"/>
          <p:cNvGrpSpPr>
            <a:grpSpLocks/>
          </p:cNvGrpSpPr>
          <p:nvPr/>
        </p:nvGrpSpPr>
        <p:grpSpPr bwMode="auto">
          <a:xfrm>
            <a:off x="7881938" y="2165350"/>
            <a:ext cx="180975" cy="180975"/>
            <a:chOff x="-1" y="-1"/>
            <a:chExt cx="179392" cy="179392"/>
          </a:xfrm>
        </p:grpSpPr>
        <p:sp>
          <p:nvSpPr>
            <p:cNvPr id="36884" name="Oval 30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6885" name="Oval 31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8448" name="Group 32"/>
          <p:cNvGrpSpPr>
            <a:grpSpLocks/>
          </p:cNvGrpSpPr>
          <p:nvPr/>
        </p:nvGrpSpPr>
        <p:grpSpPr bwMode="auto">
          <a:xfrm>
            <a:off x="576263" y="1731963"/>
            <a:ext cx="931862" cy="931862"/>
            <a:chOff x="0" y="0"/>
            <a:chExt cx="930276" cy="930276"/>
          </a:xfrm>
        </p:grpSpPr>
        <p:sp>
          <p:nvSpPr>
            <p:cNvPr id="36882" name="Oval 33" descr="圆形"/>
            <p:cNvSpPr/>
            <p:nvPr/>
          </p:nvSpPr>
          <p:spPr bwMode="auto">
            <a:xfrm>
              <a:off x="0" y="0"/>
              <a:ext cx="930276" cy="93027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 smtClean="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6883" name="Picture 34" descr="pasted-image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368" y="128368"/>
              <a:ext cx="673540" cy="676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7" name="Text Box 2" descr="矩形 8"/>
          <p:cNvSpPr txBox="1"/>
          <p:nvPr/>
        </p:nvSpPr>
        <p:spPr bwMode="auto">
          <a:xfrm>
            <a:off x="5675313" y="1643063"/>
            <a:ext cx="171608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员工关怀</a:t>
            </a: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grpSp>
        <p:nvGrpSpPr>
          <p:cNvPr id="18450" name="Group 29"/>
          <p:cNvGrpSpPr>
            <a:grpSpLocks/>
          </p:cNvGrpSpPr>
          <p:nvPr/>
        </p:nvGrpSpPr>
        <p:grpSpPr bwMode="auto">
          <a:xfrm>
            <a:off x="6440488" y="2176463"/>
            <a:ext cx="180975" cy="180975"/>
            <a:chOff x="-1" y="-1"/>
            <a:chExt cx="179392" cy="179392"/>
          </a:xfrm>
        </p:grpSpPr>
        <p:sp>
          <p:nvSpPr>
            <p:cNvPr id="29" name="Oval 30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0" name="Oval 31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33" name="Text Box 8" descr="矩形 27"/>
          <p:cNvSpPr txBox="1"/>
          <p:nvPr/>
        </p:nvSpPr>
        <p:spPr bwMode="auto">
          <a:xfrm>
            <a:off x="6167438" y="2473325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</a:rPr>
              <a:t>新人报道</a:t>
            </a:r>
            <a:endParaRPr lang="en-US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</a:rPr>
              <a:t>生日祝福</a:t>
            </a:r>
            <a:endParaRPr lang="en-US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 smtClean="0">
                <a:cs typeface="Arial" pitchFamily="34" charset="0"/>
              </a:rPr>
              <a:t>封面人物</a:t>
            </a:r>
            <a:endParaRPr lang="en-US" altLang="zh-CN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13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948495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 b="5782"/>
          <a:stretch>
            <a:fillRect/>
          </a:stretch>
        </p:blipFill>
        <p:spPr bwMode="auto">
          <a:xfrm>
            <a:off x="7042150" y="1090613"/>
            <a:ext cx="15398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932271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8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025" y="1141413"/>
            <a:ext cx="1539875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9462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CHO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高效考勤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454025" y="1563688"/>
            <a:ext cx="45164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高效获取考勤数据   统计分析</a:t>
            </a:r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So easy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内勤、外勤、出差、请假、休假等员工状态报表统计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移动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端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+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考勤机，支持多种方式采集数据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场景实现：移动签到、智能考勤机、多班制考勤</a:t>
            </a:r>
          </a:p>
        </p:txBody>
      </p:sp>
    </p:spTree>
    <p:extLst>
      <p:ext uri="{BB962C8B-B14F-4D97-AF65-F5344CB8AC3E}">
        <p14:creationId xmlns:p14="http://schemas.microsoft.com/office/powerpoint/2010/main" val="7489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948264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850" y="1131888"/>
            <a:ext cx="15414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4932271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025" y="1111250"/>
            <a:ext cx="1543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0486" name="文本框 2"/>
          <p:cNvSpPr txBox="1">
            <a:spLocks noChangeArrowheads="1"/>
          </p:cNvSpPr>
          <p:nvPr/>
        </p:nvSpPr>
        <p:spPr bwMode="auto">
          <a:xfrm>
            <a:off x="3327400" y="-254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endParaRPr kumimoji="1" lang="zh-CN" altLang="en-US"/>
          </a:p>
        </p:txBody>
      </p:sp>
      <p:sp>
        <p:nvSpPr>
          <p:cNvPr id="20487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CHO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培训成长</a:t>
            </a: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454025" y="1563688"/>
            <a:ext cx="40465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在线培训 高效低成本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产品知识、营销技能、服务知识、政策流程等在线培训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优秀员工分享、专家讲座、高层讲话等在线直播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场景实现：直播、电脑桌面共享、手机端电脑端均可参与</a:t>
            </a:r>
          </a:p>
        </p:txBody>
      </p:sp>
    </p:spTree>
    <p:extLst>
      <p:ext uri="{BB962C8B-B14F-4D97-AF65-F5344CB8AC3E}">
        <p14:creationId xmlns:p14="http://schemas.microsoft.com/office/powerpoint/2010/main" val="5280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32271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6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48495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76325"/>
            <a:ext cx="15414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108075"/>
            <a:ext cx="16398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1"/>
          <p:cNvSpPr txBox="1"/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CHO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重点场景</a:t>
            </a: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-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激活员工</a:t>
            </a:r>
            <a:endParaRPr lang="zh-CN" altLang="en-US" sz="2400" dirty="0">
              <a:solidFill>
                <a:srgbClr val="3BBBFF"/>
              </a:solidFill>
              <a:latin typeface="+mj-lt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54025" y="1563688"/>
            <a:ext cx="40465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激活员工  营造高效轻松工作氛围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根据云之家日常工作状态设计企业活力值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个人活力排行、部门活力排行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红包及时激励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场景实现：同事圈、活力值、勋章、红包</a:t>
            </a:r>
          </a:p>
        </p:txBody>
      </p:sp>
    </p:spTree>
    <p:extLst>
      <p:ext uri="{BB962C8B-B14F-4D97-AF65-F5344CB8AC3E}">
        <p14:creationId xmlns:p14="http://schemas.microsoft.com/office/powerpoint/2010/main" val="6596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32271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8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48495" y="710391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3482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46913" y="1130300"/>
            <a:ext cx="154146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025" y="1128713"/>
            <a:ext cx="1543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" name="标题 1"/>
          <p:cNvSpPr txBox="1"/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CHO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重点场景</a:t>
            </a: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-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员工关怀</a:t>
            </a:r>
            <a:endParaRPr lang="zh-CN" altLang="en-US" sz="2400" dirty="0">
              <a:solidFill>
                <a:srgbClr val="3BBBFF"/>
              </a:solidFill>
              <a:latin typeface="+mj-lt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54025" y="1563688"/>
            <a:ext cx="4213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新员工成长关注  员工关键时刻关怀</a:t>
            </a:r>
            <a:endParaRPr lang="en-US" altLang="zh-CN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封面人物、新人报道、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生日祝福 、员工爱心基金募捐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活动协会、单身俱乐部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场景实现：同事圈、群组、公共号、投票</a:t>
            </a:r>
          </a:p>
        </p:txBody>
      </p:sp>
    </p:spTree>
    <p:extLst>
      <p:ext uri="{BB962C8B-B14F-4D97-AF65-F5344CB8AC3E}">
        <p14:creationId xmlns:p14="http://schemas.microsoft.com/office/powerpoint/2010/main" val="1261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"/>
          <p:cNvGrpSpPr>
            <a:grpSpLocks/>
          </p:cNvGrpSpPr>
          <p:nvPr/>
        </p:nvGrpSpPr>
        <p:grpSpPr bwMode="auto">
          <a:xfrm>
            <a:off x="4932363" y="709613"/>
            <a:ext cx="3743325" cy="3590925"/>
            <a:chOff x="4932271" y="710391"/>
            <a:chExt cx="3744185" cy="3589551"/>
          </a:xfrm>
        </p:grpSpPr>
        <p:grpSp>
          <p:nvGrpSpPr>
            <p:cNvPr id="5" name="组合 4"/>
            <p:cNvGrpSpPr/>
            <p:nvPr/>
          </p:nvGrpSpPr>
          <p:grpSpPr>
            <a:xfrm>
              <a:off x="4932271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948495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34821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55246" y="1137265"/>
              <a:ext cx="1541817" cy="274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48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3894" y="1137265"/>
              <a:ext cx="1543405" cy="274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6" name="标题 1"/>
          <p:cNvSpPr txBox="1"/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CHO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重点场景</a:t>
            </a: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-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文化传播</a:t>
            </a:r>
            <a:endParaRPr lang="zh-CN" altLang="en-US" sz="2400" dirty="0">
              <a:solidFill>
                <a:srgbClr val="3BBBFF"/>
              </a:solidFill>
              <a:latin typeface="+mj-lt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454025" y="1563688"/>
            <a:ext cx="397351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企业文化   凝聚全员共识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金蝶画报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致全体员工的一封信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运通好声音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场景实现：同事圈，团队账号、话题、公共号、直播</a:t>
            </a:r>
          </a:p>
        </p:txBody>
      </p:sp>
    </p:spTree>
    <p:extLst>
      <p:ext uri="{BB962C8B-B14F-4D97-AF65-F5344CB8AC3E}">
        <p14:creationId xmlns:p14="http://schemas.microsoft.com/office/powerpoint/2010/main" val="28429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 descr="矩形 1"/>
          <p:cNvSpPr txBox="1"/>
          <p:nvPr/>
        </p:nvSpPr>
        <p:spPr bwMode="auto">
          <a:xfrm>
            <a:off x="1565275" y="2732088"/>
            <a:ext cx="5127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zh-CN" altLang="zh-CN" sz="1800" b="1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CIO</a:t>
            </a:r>
          </a:p>
        </p:txBody>
      </p:sp>
      <p:sp>
        <p:nvSpPr>
          <p:cNvPr id="34819" name="Text Box 2" descr="矩形 9"/>
          <p:cNvSpPr txBox="1"/>
          <p:nvPr/>
        </p:nvSpPr>
        <p:spPr bwMode="auto">
          <a:xfrm>
            <a:off x="6362700" y="1730375"/>
            <a:ext cx="13747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IT</a:t>
            </a: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运维减负</a:t>
            </a: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0" name="Text Box 3" descr="矩形 22"/>
          <p:cNvSpPr txBox="1"/>
          <p:nvPr/>
        </p:nvSpPr>
        <p:spPr bwMode="auto">
          <a:xfrm>
            <a:off x="2649538" y="1708150"/>
            <a:ext cx="142875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IT</a:t>
            </a: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价值呈现</a:t>
            </a:r>
            <a:endParaRPr lang="en-US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1" name="Text Box 4" descr="矩形 23"/>
          <p:cNvSpPr txBox="1"/>
          <p:nvPr/>
        </p:nvSpPr>
        <p:spPr bwMode="auto">
          <a:xfrm>
            <a:off x="4459288" y="1716088"/>
            <a:ext cx="14287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2000" dirty="0" smtClean="0">
                <a:solidFill>
                  <a:srgbClr val="3CBAFF"/>
                </a:solidFill>
                <a:cs typeface="Arial" pitchFamily="34" charset="0"/>
              </a:rPr>
              <a:t>IT</a:t>
            </a:r>
            <a:r>
              <a:rPr lang="zh-CN" altLang="en-US" sz="2000" dirty="0" smtClean="0">
                <a:solidFill>
                  <a:srgbClr val="3CBAFF"/>
                </a:solidFill>
                <a:cs typeface="Arial" pitchFamily="34" charset="0"/>
              </a:rPr>
              <a:t>职能转型</a:t>
            </a:r>
            <a:endParaRPr lang="zh-CN" altLang="zh-CN" sz="2000" dirty="0" smtClean="0">
              <a:solidFill>
                <a:srgbClr val="3CBAFF"/>
              </a:solidFill>
              <a:cs typeface="Arial" pitchFamily="34" charset="0"/>
            </a:endParaRPr>
          </a:p>
        </p:txBody>
      </p:sp>
      <p:sp>
        <p:nvSpPr>
          <p:cNvPr id="34823" name="Text Box 6" descr="矩形 25"/>
          <p:cNvSpPr txBox="1"/>
          <p:nvPr/>
        </p:nvSpPr>
        <p:spPr bwMode="auto">
          <a:xfrm>
            <a:off x="3054350" y="2409825"/>
            <a:ext cx="70802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关注业务</a:t>
            </a: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服务战略</a:t>
            </a:r>
          </a:p>
          <a:p>
            <a:pPr>
              <a:defRPr/>
            </a:pPr>
            <a:r>
              <a:rPr lang="zh-CN" altLang="zh-CN" dirty="0">
                <a:cs typeface="Arial" pitchFamily="34" charset="0"/>
                <a:sym typeface="微软雅黑" panose="020B0503020204020204" pitchFamily="34" charset="-122"/>
              </a:rPr>
              <a:t>着眼未来</a:t>
            </a:r>
          </a:p>
        </p:txBody>
      </p:sp>
      <p:sp>
        <p:nvSpPr>
          <p:cNvPr id="34824" name="Text Box 7" descr="矩形 26"/>
          <p:cNvSpPr txBox="1"/>
          <p:nvPr/>
        </p:nvSpPr>
        <p:spPr bwMode="auto">
          <a:xfrm>
            <a:off x="4845050" y="2398713"/>
            <a:ext cx="7080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连接全员</a:t>
            </a:r>
            <a:endParaRPr lang="zh-CN" altLang="zh-CN" dirty="0">
              <a:cs typeface="Arial" pitchFamily="34" charset="0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连接业务</a:t>
            </a:r>
            <a:endParaRPr lang="zh-CN" altLang="zh-CN" dirty="0">
              <a:cs typeface="Arial" pitchFamily="34" charset="0"/>
              <a:sym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  <a:sym typeface="微软雅黑" panose="020B0503020204020204" pitchFamily="34" charset="-122"/>
              </a:rPr>
              <a:t>业务创新</a:t>
            </a:r>
            <a:endParaRPr lang="zh-CN" altLang="zh-CN" dirty="0"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5" name="Text Box 8" descr="矩形 27"/>
          <p:cNvSpPr txBox="1"/>
          <p:nvPr/>
        </p:nvSpPr>
        <p:spPr bwMode="auto">
          <a:xfrm>
            <a:off x="6704013" y="2382838"/>
            <a:ext cx="70802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defPPr>
              <a:defRPr lang="zh-CN"/>
            </a:defPPr>
            <a:lvl1pPr algn="ctr" eaLnBrk="1">
              <a:lnSpc>
                <a:spcPct val="150000"/>
              </a:lnSpc>
              <a:defRPr sz="1200">
                <a:solidFill>
                  <a:srgbClr val="F2F2F2"/>
                </a:solidFill>
                <a:latin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>
                <a:cs typeface="Arial" pitchFamily="34" charset="0"/>
              </a:rPr>
              <a:t>免维护</a:t>
            </a:r>
            <a:endParaRPr lang="en-US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</a:rPr>
              <a:t>服务创新</a:t>
            </a:r>
            <a:endParaRPr lang="zh-CN" altLang="zh-CN" dirty="0">
              <a:cs typeface="Arial" pitchFamily="34" charset="0"/>
            </a:endParaRPr>
          </a:p>
          <a:p>
            <a:pPr>
              <a:defRPr/>
            </a:pPr>
            <a:r>
              <a:rPr lang="zh-CN" altLang="en-US" dirty="0">
                <a:cs typeface="Arial" pitchFamily="34" charset="0"/>
              </a:rPr>
              <a:t>聚焦价值</a:t>
            </a:r>
            <a:endParaRPr lang="zh-CN" altLang="zh-CN" dirty="0">
              <a:cs typeface="Arial" pitchFamily="34" charset="0"/>
            </a:endParaRPr>
          </a:p>
        </p:txBody>
      </p:sp>
      <p:sp>
        <p:nvSpPr>
          <p:cNvPr id="34828" name="Line 15" descr="直线连接符 4"/>
          <p:cNvSpPr>
            <a:spLocks noChangeShapeType="1"/>
          </p:cNvSpPr>
          <p:nvPr/>
        </p:nvSpPr>
        <p:spPr bwMode="auto">
          <a:xfrm>
            <a:off x="2184400" y="2259013"/>
            <a:ext cx="5916613" cy="19050"/>
          </a:xfrm>
          <a:prstGeom prst="line">
            <a:avLst/>
          </a:prstGeom>
          <a:noFill/>
          <a:ln w="9525">
            <a:solidFill>
              <a:srgbClr val="5BA8F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3344863" y="2166938"/>
            <a:ext cx="180975" cy="180975"/>
            <a:chOff x="-1" y="-1"/>
            <a:chExt cx="179392" cy="179392"/>
          </a:xfrm>
        </p:grpSpPr>
        <p:sp>
          <p:nvSpPr>
            <p:cNvPr id="34845" name="Oval 17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6" name="Oval 18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4587" name="Group 19"/>
          <p:cNvGrpSpPr>
            <a:grpSpLocks/>
          </p:cNvGrpSpPr>
          <p:nvPr/>
        </p:nvGrpSpPr>
        <p:grpSpPr bwMode="auto">
          <a:xfrm>
            <a:off x="5127625" y="2174875"/>
            <a:ext cx="180975" cy="180975"/>
            <a:chOff x="-1" y="-1"/>
            <a:chExt cx="179392" cy="179392"/>
          </a:xfrm>
        </p:grpSpPr>
        <p:sp>
          <p:nvSpPr>
            <p:cNvPr id="34843" name="Oval 20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4" name="Oval 21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4588" name="Group 22"/>
          <p:cNvGrpSpPr>
            <a:grpSpLocks/>
          </p:cNvGrpSpPr>
          <p:nvPr/>
        </p:nvGrpSpPr>
        <p:grpSpPr bwMode="auto">
          <a:xfrm>
            <a:off x="7002463" y="2187575"/>
            <a:ext cx="180975" cy="180975"/>
            <a:chOff x="-1" y="-1"/>
            <a:chExt cx="179392" cy="179392"/>
          </a:xfrm>
        </p:grpSpPr>
        <p:sp>
          <p:nvSpPr>
            <p:cNvPr id="34841" name="Oval 23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2" name="Oval 24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4589" name="Group 28"/>
          <p:cNvGrpSpPr>
            <a:grpSpLocks/>
          </p:cNvGrpSpPr>
          <p:nvPr/>
        </p:nvGrpSpPr>
        <p:grpSpPr bwMode="auto">
          <a:xfrm>
            <a:off x="1358900" y="1792288"/>
            <a:ext cx="931863" cy="931862"/>
            <a:chOff x="0" y="0"/>
            <a:chExt cx="930276" cy="930276"/>
          </a:xfrm>
        </p:grpSpPr>
        <p:sp>
          <p:nvSpPr>
            <p:cNvPr id="34837" name="Oval 29" descr="圆形"/>
            <p:cNvSpPr/>
            <p:nvPr/>
          </p:nvSpPr>
          <p:spPr bwMode="auto">
            <a:xfrm>
              <a:off x="0" y="0"/>
              <a:ext cx="930276" cy="93027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4838" name="Picture 30" descr="pasted-image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23" y="129953"/>
              <a:ext cx="664030" cy="66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24590" name="Group 31"/>
          <p:cNvGrpSpPr>
            <a:grpSpLocks/>
          </p:cNvGrpSpPr>
          <p:nvPr/>
        </p:nvGrpSpPr>
        <p:grpSpPr bwMode="auto">
          <a:xfrm>
            <a:off x="1358900" y="1792288"/>
            <a:ext cx="931863" cy="931862"/>
            <a:chOff x="0" y="0"/>
            <a:chExt cx="930276" cy="930276"/>
          </a:xfrm>
        </p:grpSpPr>
        <p:sp>
          <p:nvSpPr>
            <p:cNvPr id="34835" name="Oval 32" descr="圆形"/>
            <p:cNvSpPr/>
            <p:nvPr/>
          </p:nvSpPr>
          <p:spPr bwMode="auto">
            <a:xfrm>
              <a:off x="0" y="0"/>
              <a:ext cx="930276" cy="93027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4836" name="Picture 33" descr="pasted-image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614" y="126784"/>
              <a:ext cx="683048" cy="678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169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573250" y="1030664"/>
            <a:ext cx="1446918" cy="3005730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604" name="组合 1"/>
          <p:cNvGrpSpPr>
            <a:grpSpLocks/>
          </p:cNvGrpSpPr>
          <p:nvPr/>
        </p:nvGrpSpPr>
        <p:grpSpPr bwMode="auto">
          <a:xfrm>
            <a:off x="5710492" y="1013206"/>
            <a:ext cx="1446212" cy="3005138"/>
            <a:chOff x="4283969" y="755412"/>
            <a:chExt cx="1575494" cy="3272826"/>
          </a:xfrm>
        </p:grpSpPr>
        <p:grpSp>
          <p:nvGrpSpPr>
            <p:cNvPr id="13" name="组合 12"/>
            <p:cNvGrpSpPr/>
            <p:nvPr/>
          </p:nvGrpSpPr>
          <p:grpSpPr>
            <a:xfrm>
              <a:off x="4283969" y="755412"/>
              <a:ext cx="1575494" cy="3272826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25613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311" y="1051183"/>
              <a:ext cx="1448816" cy="259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文本框 2"/>
          <p:cNvSpPr txBox="1">
            <a:spLocks noChangeArrowheads="1"/>
          </p:cNvSpPr>
          <p:nvPr/>
        </p:nvSpPr>
        <p:spPr bwMode="auto">
          <a:xfrm>
            <a:off x="5925114" y="4018344"/>
            <a:ext cx="1439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 sz="1600" dirty="0" smtClean="0">
                <a:solidFill>
                  <a:schemeClr val="bg1"/>
                </a:solidFill>
              </a:rPr>
              <a:t>点</a:t>
            </a:r>
            <a:r>
              <a:rPr kumimoji="1" lang="zh-CN" altLang="en-US" sz="1600" dirty="0">
                <a:solidFill>
                  <a:schemeClr val="bg1"/>
                </a:solidFill>
              </a:rPr>
              <a:t>子大王</a:t>
            </a:r>
            <a:endParaRPr kumimoji="1"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2560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1285875"/>
            <a:ext cx="12858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9" name="文本框 17"/>
          <p:cNvSpPr txBox="1">
            <a:spLocks noChangeArrowheads="1"/>
          </p:cNvSpPr>
          <p:nvPr/>
        </p:nvSpPr>
        <p:spPr bwMode="auto">
          <a:xfrm>
            <a:off x="7601112" y="4022472"/>
            <a:ext cx="1405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 sz="1600" smtClean="0">
                <a:solidFill>
                  <a:schemeClr val="bg1"/>
                </a:solidFill>
              </a:rPr>
              <a:t>经营报表展示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defTabSz="454025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CIO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重点场景</a:t>
            </a:r>
            <a:r>
              <a:rPr lang="en-US" altLang="zh-CN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-IT</a:t>
            </a:r>
            <a:r>
              <a:rPr lang="zh-CN" altLang="en-US" sz="2400" dirty="0">
                <a:solidFill>
                  <a:srgbClr val="3BBBFF"/>
                </a:solidFill>
                <a:latin typeface="+mj-lt"/>
                <a:cs typeface="Arial" pitchFamily="34" charset="0"/>
              </a:rPr>
              <a:t>价值呈现</a:t>
            </a: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54025" y="1563688"/>
            <a:ext cx="48824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人人是用户 </a:t>
            </a:r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IT</a:t>
            </a: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价值全员可见 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帮助管理层快速实现移动办公，零门槛使用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帮助员工高效工作 提升满意度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场景实现：审批、报表秀秀、通讯录、工作汇报、签到、语音会议、直播、红包等云之家所有移动办公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应用</a:t>
            </a:r>
            <a:endParaRPr lang="en-US" altLang="zh-CN" sz="1400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开放平台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+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应用接入</a:t>
            </a:r>
          </a:p>
        </p:txBody>
      </p:sp>
    </p:spTree>
    <p:extLst>
      <p:ext uri="{BB962C8B-B14F-4D97-AF65-F5344CB8AC3E}">
        <p14:creationId xmlns:p14="http://schemas.microsoft.com/office/powerpoint/2010/main" val="32191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 Box 2" descr="文本框 55"/>
          <p:cNvSpPr txBox="1"/>
          <p:nvPr/>
        </p:nvSpPr>
        <p:spPr bwMode="auto">
          <a:xfrm>
            <a:off x="3078163" y="2990850"/>
            <a:ext cx="101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r>
              <a:rPr lang="zh-CN" altLang="zh-CN" sz="1800" dirty="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人工智能</a:t>
            </a:r>
          </a:p>
        </p:txBody>
      </p:sp>
      <p:sp>
        <p:nvSpPr>
          <p:cNvPr id="4110" name="Text Box 5" descr="文本框 56"/>
          <p:cNvSpPr txBox="1"/>
          <p:nvPr/>
        </p:nvSpPr>
        <p:spPr bwMode="auto">
          <a:xfrm>
            <a:off x="5057775" y="2986088"/>
            <a:ext cx="1016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800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共享经济</a:t>
            </a:r>
          </a:p>
        </p:txBody>
      </p:sp>
      <p:sp>
        <p:nvSpPr>
          <p:cNvPr id="4108" name="Text Box 8" descr="文本框 57"/>
          <p:cNvSpPr txBox="1"/>
          <p:nvPr/>
        </p:nvSpPr>
        <p:spPr bwMode="auto">
          <a:xfrm>
            <a:off x="7038975" y="2990850"/>
            <a:ext cx="101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r>
              <a:rPr lang="zh-CN" altLang="zh-CN" sz="1800" dirty="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个体崛起</a:t>
            </a:r>
          </a:p>
        </p:txBody>
      </p:sp>
      <p:sp>
        <p:nvSpPr>
          <p:cNvPr id="4106" name="Text Box 11" descr="文本框 54"/>
          <p:cNvSpPr txBox="1"/>
          <p:nvPr/>
        </p:nvSpPr>
        <p:spPr bwMode="auto">
          <a:xfrm>
            <a:off x="1196975" y="2994025"/>
            <a:ext cx="784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800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云计算</a:t>
            </a:r>
          </a:p>
        </p:txBody>
      </p:sp>
      <p:sp>
        <p:nvSpPr>
          <p:cNvPr id="4102" name="Text Box 13" descr="矩形 38"/>
          <p:cNvSpPr txBox="1"/>
          <p:nvPr/>
        </p:nvSpPr>
        <p:spPr bwMode="auto">
          <a:xfrm>
            <a:off x="635000" y="3629025"/>
            <a:ext cx="27559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zh-CN" sz="1800" smtClean="0">
                <a:solidFill>
                  <a:srgbClr val="5BA8F4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客户</a:t>
            </a:r>
            <a:endParaRPr lang="zh-CN" altLang="zh-CN" sz="1800" b="1" smtClean="0">
              <a:solidFill>
                <a:srgbClr val="FFC000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信息更透明  选择多样化  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用户变得更挑剔</a:t>
            </a:r>
          </a:p>
        </p:txBody>
      </p:sp>
      <p:sp>
        <p:nvSpPr>
          <p:cNvPr id="4103" name="Text Box 14" descr="文本框 50"/>
          <p:cNvSpPr txBox="1"/>
          <p:nvPr/>
        </p:nvSpPr>
        <p:spPr bwMode="auto">
          <a:xfrm>
            <a:off x="3532188" y="3629025"/>
            <a:ext cx="25209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4286" tIns="34286" rIns="34286" bIns="34286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zh-CN" sz="1800" smtClean="0">
                <a:solidFill>
                  <a:srgbClr val="5BA8F4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员工</a:t>
            </a:r>
            <a:endParaRPr lang="zh-CN" altLang="zh-CN" sz="1800" smtClean="0">
              <a:solidFill>
                <a:srgbClr val="FFC000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90后成主力  个体更强大  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工作体验要求高</a:t>
            </a:r>
          </a:p>
        </p:txBody>
      </p:sp>
      <p:sp>
        <p:nvSpPr>
          <p:cNvPr id="4104" name="Text Box 15" descr="TextBox 82"/>
          <p:cNvSpPr txBox="1"/>
          <p:nvPr/>
        </p:nvSpPr>
        <p:spPr bwMode="auto">
          <a:xfrm>
            <a:off x="0" y="330200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3000" b="1" dirty="0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这是一个最坏的时代，也是一个最好的时代</a:t>
            </a:r>
          </a:p>
        </p:txBody>
      </p:sp>
      <p:sp>
        <p:nvSpPr>
          <p:cNvPr id="4105" name="Text Box 16" descr="文本框 50"/>
          <p:cNvSpPr txBox="1"/>
          <p:nvPr/>
        </p:nvSpPr>
        <p:spPr bwMode="auto">
          <a:xfrm>
            <a:off x="6091238" y="3638550"/>
            <a:ext cx="25241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34286" tIns="34286" rIns="34286" bIns="34286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CN" altLang="zh-CN" sz="1800" smtClean="0">
                <a:solidFill>
                  <a:srgbClr val="5BA8F4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组织</a:t>
            </a:r>
            <a:endParaRPr lang="zh-CN" altLang="zh-CN" sz="1800" smtClean="0">
              <a:solidFill>
                <a:srgbClr val="FFC000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不确定性成为常态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zh-CN" sz="14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跨界竞争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/>
          <a:stretch>
            <a:fillRect/>
          </a:stretch>
        </p:blipFill>
        <p:spPr>
          <a:xfrm>
            <a:off x="2872758" y="1354337"/>
            <a:ext cx="1418854" cy="1402373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22250"/>
          <a:stretch>
            <a:fillRect/>
          </a:stretch>
        </p:blipFill>
        <p:spPr>
          <a:xfrm>
            <a:off x="4868595" y="1357871"/>
            <a:ext cx="1403525" cy="1395305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04" y="1357871"/>
            <a:ext cx="1395304" cy="1395304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15371"/>
          <a:stretch>
            <a:fillRect/>
          </a:stretch>
        </p:blipFill>
        <p:spPr>
          <a:xfrm>
            <a:off x="881575" y="1359610"/>
            <a:ext cx="1414200" cy="1391827"/>
          </a:xfrm>
          <a:prstGeom prst="ellipse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 bwMode="auto">
          <a:xfrm>
            <a:off x="7380312" y="987574"/>
            <a:ext cx="1447128" cy="3006284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412406" y="955663"/>
            <a:ext cx="1447128" cy="3006284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sp>
        <p:nvSpPr>
          <p:cNvPr id="26632" name="文本框 2"/>
          <p:cNvSpPr txBox="1">
            <a:spLocks noChangeArrowheads="1"/>
          </p:cNvSpPr>
          <p:nvPr/>
        </p:nvSpPr>
        <p:spPr bwMode="auto">
          <a:xfrm>
            <a:off x="5437763" y="3932674"/>
            <a:ext cx="1440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 eaLnBrk="1" hangingPunct="1"/>
            <a:r>
              <a:rPr kumimoji="1" lang="zh-CN" altLang="en-US" sz="1600" smtClean="0">
                <a:solidFill>
                  <a:schemeClr val="bg1"/>
                </a:solidFill>
              </a:rPr>
              <a:t>奋斗者</a:t>
            </a:r>
            <a:r>
              <a:rPr kumimoji="1" lang="zh-CN" altLang="en-US" sz="1600" dirty="0">
                <a:solidFill>
                  <a:schemeClr val="bg1"/>
                </a:solidFill>
              </a:rPr>
              <a:t>乐园</a:t>
            </a:r>
          </a:p>
        </p:txBody>
      </p:sp>
      <p:sp>
        <p:nvSpPr>
          <p:cNvPr id="26633" name="文本框 17"/>
          <p:cNvSpPr txBox="1">
            <a:spLocks noChangeArrowheads="1"/>
          </p:cNvSpPr>
          <p:nvPr/>
        </p:nvSpPr>
        <p:spPr bwMode="auto">
          <a:xfrm>
            <a:off x="7451382" y="3964585"/>
            <a:ext cx="1355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algn="ctr" eaLnBrk="1" hangingPunct="1"/>
            <a:r>
              <a:rPr kumimoji="1" lang="zh-CN" altLang="en-US" sz="1600" dirty="0" smtClean="0">
                <a:solidFill>
                  <a:schemeClr val="bg1"/>
                </a:solidFill>
              </a:rPr>
              <a:t>客</a:t>
            </a:r>
            <a:r>
              <a:rPr kumimoji="1" lang="zh-CN" altLang="en-US" sz="1600" dirty="0">
                <a:solidFill>
                  <a:schemeClr val="bg1"/>
                </a:solidFill>
              </a:rPr>
              <a:t>服助手</a:t>
            </a:r>
          </a:p>
        </p:txBody>
      </p:sp>
      <p:pic>
        <p:nvPicPr>
          <p:cNvPr id="26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82" y="1295912"/>
            <a:ext cx="1340941" cy="238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16" y="1264787"/>
            <a:ext cx="1332015" cy="23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</a:rPr>
              <a:t>CIO</a:t>
            </a:r>
            <a:r>
              <a:rPr lang="zh-CN" altLang="en-US" sz="2400">
                <a:solidFill>
                  <a:srgbClr val="00B0F0"/>
                </a:solidFill>
              </a:rPr>
              <a:t>重点场景</a:t>
            </a:r>
            <a:r>
              <a:rPr lang="en-US" altLang="zh-CN" sz="2400">
                <a:solidFill>
                  <a:srgbClr val="00B0F0"/>
                </a:solidFill>
              </a:rPr>
              <a:t>-IT</a:t>
            </a:r>
            <a:r>
              <a:rPr lang="zh-CN" altLang="en-US" sz="2400">
                <a:solidFill>
                  <a:srgbClr val="00B0F0"/>
                </a:solidFill>
              </a:rPr>
              <a:t>职能转型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454025" y="1563688"/>
            <a:ext cx="4098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IT</a:t>
            </a: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驱动全员参与 业务部门自主创新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金蝶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奋斗者乐园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沱牌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售点拜访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银城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销售顾问助手 客服助手 微客服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海尔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海立方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场景实现：开放平台、云之家移动办公应用、企业自建轻应用接入</a:t>
            </a:r>
          </a:p>
        </p:txBody>
      </p:sp>
    </p:spTree>
    <p:extLst>
      <p:ext uri="{BB962C8B-B14F-4D97-AF65-F5344CB8AC3E}">
        <p14:creationId xmlns:p14="http://schemas.microsoft.com/office/powerpoint/2010/main" val="472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54025" y="1563688"/>
            <a:ext cx="4098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构建全员自助服务平台  为</a:t>
            </a:r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IT</a:t>
            </a: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减负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云之家在线客服，随时在线为用户服务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创建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IT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服务助手，常见问题操作指引和说明，应用意见和征集，满意度调查。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服务请求提单与派单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 场景实现：云之家在线客服、公共号、同事圈、话题、审批</a:t>
            </a:r>
          </a:p>
        </p:txBody>
      </p:sp>
      <p:sp>
        <p:nvSpPr>
          <p:cNvPr id="27651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</a:rPr>
              <a:t>CIO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</a:rPr>
              <a:t>-IT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运维减负</a:t>
            </a:r>
          </a:p>
        </p:txBody>
      </p:sp>
      <p:grpSp>
        <p:nvGrpSpPr>
          <p:cNvPr id="27652" name="组合 9"/>
          <p:cNvGrpSpPr>
            <a:grpSpLocks/>
          </p:cNvGrpSpPr>
          <p:nvPr/>
        </p:nvGrpSpPr>
        <p:grpSpPr bwMode="auto">
          <a:xfrm>
            <a:off x="4932363" y="709613"/>
            <a:ext cx="3743325" cy="3590925"/>
            <a:chOff x="4932271" y="710391"/>
            <a:chExt cx="3744185" cy="3589551"/>
          </a:xfrm>
        </p:grpSpPr>
        <p:grpSp>
          <p:nvGrpSpPr>
            <p:cNvPr id="11" name="组合 10"/>
            <p:cNvGrpSpPr/>
            <p:nvPr/>
          </p:nvGrpSpPr>
          <p:grpSpPr>
            <a:xfrm>
              <a:off x="4932271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948495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8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2765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152525"/>
            <a:ext cx="1541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152525"/>
            <a:ext cx="1543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 descr="矩形 1"/>
          <p:cNvSpPr txBox="1"/>
          <p:nvPr/>
        </p:nvSpPr>
        <p:spPr bwMode="auto">
          <a:xfrm>
            <a:off x="1928813" y="3059113"/>
            <a:ext cx="5540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800" b="1" smtClean="0">
                <a:solidFill>
                  <a:srgbClr val="39ABFB"/>
                </a:solidFill>
                <a:cs typeface="Arial" pitchFamily="34" charset="0"/>
              </a:rPr>
              <a:t>员工</a:t>
            </a:r>
            <a:endParaRPr lang="zh-CN" altLang="zh-CN" sz="1800" b="1" smtClean="0">
              <a:solidFill>
                <a:srgbClr val="39ABFB"/>
              </a:solidFill>
              <a:cs typeface="Arial" pitchFamily="34" charset="0"/>
            </a:endParaRPr>
          </a:p>
        </p:txBody>
      </p:sp>
      <p:sp>
        <p:nvSpPr>
          <p:cNvPr id="34819" name="Text Box 2" descr="矩形 9"/>
          <p:cNvSpPr txBox="1"/>
          <p:nvPr/>
        </p:nvSpPr>
        <p:spPr bwMode="auto">
          <a:xfrm>
            <a:off x="6305550" y="2039938"/>
            <a:ext cx="129063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个体价值</a:t>
            </a: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0" name="Text Box 3" descr="矩形 22"/>
          <p:cNvSpPr txBox="1"/>
          <p:nvPr/>
        </p:nvSpPr>
        <p:spPr bwMode="auto">
          <a:xfrm>
            <a:off x="3233738" y="2035175"/>
            <a:ext cx="1117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工作效率</a:t>
            </a: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1" name="Text Box 4" descr="矩形 23"/>
          <p:cNvSpPr txBox="1"/>
          <p:nvPr/>
        </p:nvSpPr>
        <p:spPr bwMode="auto">
          <a:xfrm>
            <a:off x="4810125" y="2035175"/>
            <a:ext cx="111918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000" dirty="0" smtClean="0">
                <a:solidFill>
                  <a:srgbClr val="3CBAFF"/>
                </a:solidFill>
                <a:cs typeface="Arial" pitchFamily="34" charset="0"/>
              </a:rPr>
              <a:t>个人成长</a:t>
            </a:r>
            <a:endParaRPr lang="zh-CN" altLang="zh-CN" sz="2000" dirty="0" smtClean="0">
              <a:solidFill>
                <a:srgbClr val="3CBAFF"/>
              </a:solidFill>
              <a:cs typeface="Arial" pitchFamily="34" charset="0"/>
            </a:endParaRPr>
          </a:p>
        </p:txBody>
      </p:sp>
      <p:sp>
        <p:nvSpPr>
          <p:cNvPr id="34823" name="Text Box 6" descr="矩形 25"/>
          <p:cNvSpPr txBox="1"/>
          <p:nvPr/>
        </p:nvSpPr>
        <p:spPr bwMode="auto">
          <a:xfrm>
            <a:off x="3516313" y="2781300"/>
            <a:ext cx="5540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en-US" sz="1200" dirty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移动化</a:t>
            </a:r>
            <a:endParaRPr lang="zh-CN" altLang="zh-CN" sz="1200" dirty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智能化</a:t>
            </a:r>
            <a:endParaRPr lang="en-US" altLang="zh-CN" sz="1200" dirty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defRPr/>
            </a:pPr>
            <a:endParaRPr lang="zh-CN" altLang="zh-CN" sz="900" dirty="0" smtClean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4" name="Text Box 7" descr="矩形 26"/>
          <p:cNvSpPr txBox="1"/>
          <p:nvPr/>
        </p:nvSpPr>
        <p:spPr bwMode="auto">
          <a:xfrm>
            <a:off x="5016500" y="2736850"/>
            <a:ext cx="7080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学习平台</a:t>
            </a:r>
            <a:endParaRPr lang="en-US" altLang="zh-CN" sz="1200" dirty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分享平台</a:t>
            </a:r>
            <a:endParaRPr lang="en-US" altLang="zh-CN" sz="1200" dirty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4825" name="Text Box 8" descr="矩形 27"/>
          <p:cNvSpPr txBox="1"/>
          <p:nvPr/>
        </p:nvSpPr>
        <p:spPr bwMode="auto">
          <a:xfrm>
            <a:off x="6597650" y="2736850"/>
            <a:ext cx="7080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F2F2F2"/>
                </a:solidFill>
                <a:cs typeface="Arial" pitchFamily="34" charset="0"/>
                <a:sym typeface="Arial" panose="020B0604020202020204" pitchFamily="34" charset="0"/>
              </a:rPr>
              <a:t>个人品牌</a:t>
            </a:r>
            <a:endParaRPr lang="en-US" altLang="zh-CN" sz="1200" dirty="0">
              <a:solidFill>
                <a:srgbClr val="F2F2F2"/>
              </a:solidFill>
              <a:cs typeface="Arial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F2F2F2"/>
                </a:solidFill>
                <a:cs typeface="Arial" pitchFamily="34" charset="0"/>
                <a:sym typeface="Arial" panose="020B0604020202020204" pitchFamily="34" charset="0"/>
              </a:rPr>
              <a:t>创意分享</a:t>
            </a:r>
            <a:endParaRPr lang="zh-CN" altLang="zh-CN" sz="1200" dirty="0">
              <a:solidFill>
                <a:srgbClr val="F2F2F2"/>
              </a:solidFill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4828" name="Line 15" descr="直线连接符 4"/>
          <p:cNvSpPr>
            <a:spLocks noChangeShapeType="1"/>
          </p:cNvSpPr>
          <p:nvPr/>
        </p:nvSpPr>
        <p:spPr bwMode="auto">
          <a:xfrm>
            <a:off x="2568575" y="2586038"/>
            <a:ext cx="4908550" cy="11112"/>
          </a:xfrm>
          <a:prstGeom prst="line">
            <a:avLst/>
          </a:prstGeom>
          <a:noFill/>
          <a:ln w="9525">
            <a:solidFill>
              <a:srgbClr val="5BA8F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grpSp>
        <p:nvGrpSpPr>
          <p:cNvPr id="28682" name="Group 16"/>
          <p:cNvGrpSpPr>
            <a:grpSpLocks/>
          </p:cNvGrpSpPr>
          <p:nvPr/>
        </p:nvGrpSpPr>
        <p:grpSpPr bwMode="auto">
          <a:xfrm>
            <a:off x="3729038" y="2493963"/>
            <a:ext cx="180975" cy="180975"/>
            <a:chOff x="-1" y="-1"/>
            <a:chExt cx="179392" cy="179392"/>
          </a:xfrm>
        </p:grpSpPr>
        <p:sp>
          <p:nvSpPr>
            <p:cNvPr id="34845" name="Oval 17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6" name="Oval 18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8683" name="Group 19"/>
          <p:cNvGrpSpPr>
            <a:grpSpLocks/>
          </p:cNvGrpSpPr>
          <p:nvPr/>
        </p:nvGrpSpPr>
        <p:grpSpPr bwMode="auto">
          <a:xfrm>
            <a:off x="5307013" y="2493963"/>
            <a:ext cx="180975" cy="180975"/>
            <a:chOff x="-1" y="-1"/>
            <a:chExt cx="179392" cy="179392"/>
          </a:xfrm>
        </p:grpSpPr>
        <p:sp>
          <p:nvSpPr>
            <p:cNvPr id="34843" name="Oval 20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4" name="Oval 21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8684" name="Group 22"/>
          <p:cNvGrpSpPr>
            <a:grpSpLocks/>
          </p:cNvGrpSpPr>
          <p:nvPr/>
        </p:nvGrpSpPr>
        <p:grpSpPr bwMode="auto">
          <a:xfrm>
            <a:off x="6883400" y="2493963"/>
            <a:ext cx="180975" cy="180975"/>
            <a:chOff x="-1" y="-1"/>
            <a:chExt cx="179392" cy="179392"/>
          </a:xfrm>
        </p:grpSpPr>
        <p:sp>
          <p:nvSpPr>
            <p:cNvPr id="34841" name="Oval 23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4842" name="Oval 24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28685" name="Group 28"/>
          <p:cNvGrpSpPr>
            <a:grpSpLocks/>
          </p:cNvGrpSpPr>
          <p:nvPr/>
        </p:nvGrpSpPr>
        <p:grpSpPr bwMode="auto">
          <a:xfrm>
            <a:off x="1743075" y="2119313"/>
            <a:ext cx="931863" cy="931862"/>
            <a:chOff x="0" y="0"/>
            <a:chExt cx="930276" cy="930276"/>
          </a:xfrm>
        </p:grpSpPr>
        <p:sp>
          <p:nvSpPr>
            <p:cNvPr id="34837" name="Oval 29" descr="圆形"/>
            <p:cNvSpPr/>
            <p:nvPr/>
          </p:nvSpPr>
          <p:spPr bwMode="auto">
            <a:xfrm>
              <a:off x="0" y="0"/>
              <a:ext cx="930276" cy="93027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4838" name="Picture 30" descr="pasted-image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23" y="129953"/>
              <a:ext cx="664030" cy="668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28686" name="Group 31"/>
          <p:cNvGrpSpPr>
            <a:grpSpLocks/>
          </p:cNvGrpSpPr>
          <p:nvPr/>
        </p:nvGrpSpPr>
        <p:grpSpPr bwMode="auto">
          <a:xfrm>
            <a:off x="1743075" y="2119313"/>
            <a:ext cx="931863" cy="931862"/>
            <a:chOff x="0" y="0"/>
            <a:chExt cx="930276" cy="930276"/>
          </a:xfrm>
        </p:grpSpPr>
        <p:sp>
          <p:nvSpPr>
            <p:cNvPr id="34835" name="Oval 32" descr="圆形"/>
            <p:cNvSpPr/>
            <p:nvPr/>
          </p:nvSpPr>
          <p:spPr bwMode="auto">
            <a:xfrm>
              <a:off x="0" y="0"/>
              <a:ext cx="930276" cy="93027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0957" tIns="60957" rIns="60957" bIns="60957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4836" name="Picture 33" descr="pasted-image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614" y="126784"/>
              <a:ext cx="683048" cy="678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1219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8"/>
          <p:cNvGrpSpPr>
            <a:grpSpLocks/>
          </p:cNvGrpSpPr>
          <p:nvPr/>
        </p:nvGrpSpPr>
        <p:grpSpPr bwMode="auto">
          <a:xfrm>
            <a:off x="4932363" y="709613"/>
            <a:ext cx="3743325" cy="3590925"/>
            <a:chOff x="4932271" y="710391"/>
            <a:chExt cx="3744185" cy="3589551"/>
          </a:xfrm>
        </p:grpSpPr>
        <p:grpSp>
          <p:nvGrpSpPr>
            <p:cNvPr id="10" name="组合 9"/>
            <p:cNvGrpSpPr/>
            <p:nvPr/>
          </p:nvGrpSpPr>
          <p:grpSpPr>
            <a:xfrm>
              <a:off x="4932271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948495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54025" y="1563688"/>
            <a:ext cx="40989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移动智能办公  全面提升工作效率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移动签到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工作汇报，月度总结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出差申请、费用报销、差旅报销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业务专项沟通群、跨部门沟通群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客户、供应商外部好友沟通群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场景实现：签到、消息、通讯录、审批、外部好友、通讯录、语音会议、直播 等云之家移动办公应用</a:t>
            </a:r>
          </a:p>
        </p:txBody>
      </p:sp>
      <p:sp>
        <p:nvSpPr>
          <p:cNvPr id="29700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员工重点场景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</a:rPr>
              <a:t>-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工作效率</a:t>
            </a:r>
          </a:p>
        </p:txBody>
      </p:sp>
      <p:sp>
        <p:nvSpPr>
          <p:cNvPr id="29701" name="文本框 11"/>
          <p:cNvSpPr txBox="1">
            <a:spLocks noChangeArrowheads="1"/>
          </p:cNvSpPr>
          <p:nvPr/>
        </p:nvSpPr>
        <p:spPr bwMode="auto">
          <a:xfrm>
            <a:off x="482600" y="4229100"/>
            <a:ext cx="39862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endParaRPr lang="en-US" altLang="zh-CN" sz="1100">
              <a:solidFill>
                <a:srgbClr val="7F7F7F"/>
              </a:solidFill>
            </a:endParaRPr>
          </a:p>
          <a:p>
            <a:pPr eaLnBrk="1" hangingPunct="1"/>
            <a:endParaRPr lang="en-US" altLang="zh-CN" sz="1100">
              <a:solidFill>
                <a:srgbClr val="7F7F7F"/>
              </a:solidFill>
            </a:endParaRPr>
          </a:p>
        </p:txBody>
      </p:sp>
      <p:pic>
        <p:nvPicPr>
          <p:cNvPr id="2970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108075"/>
            <a:ext cx="1543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096963"/>
            <a:ext cx="1543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9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9"/>
          <p:cNvGrpSpPr>
            <a:grpSpLocks/>
          </p:cNvGrpSpPr>
          <p:nvPr/>
        </p:nvGrpSpPr>
        <p:grpSpPr bwMode="auto">
          <a:xfrm>
            <a:off x="4932363" y="709613"/>
            <a:ext cx="3743325" cy="3590925"/>
            <a:chOff x="4932271" y="710391"/>
            <a:chExt cx="3744185" cy="3589551"/>
          </a:xfrm>
        </p:grpSpPr>
        <p:grpSp>
          <p:nvGrpSpPr>
            <p:cNvPr id="11" name="组合 10"/>
            <p:cNvGrpSpPr/>
            <p:nvPr/>
          </p:nvGrpSpPr>
          <p:grpSpPr>
            <a:xfrm>
              <a:off x="4932271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1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2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948495" y="710391"/>
              <a:ext cx="1727961" cy="3589551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8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454025" y="1563688"/>
            <a:ext cx="4098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随时随地学习和分享 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新员工专区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企业知识云盘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在线培训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专家讲堂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场景实现：同事圈、消息、云盘、我的文件、直播、我的收藏</a:t>
            </a:r>
          </a:p>
        </p:txBody>
      </p:sp>
      <p:sp>
        <p:nvSpPr>
          <p:cNvPr id="30724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员工重点场景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</a:rPr>
              <a:t>-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个人成长</a:t>
            </a:r>
          </a:p>
        </p:txBody>
      </p:sp>
      <p:pic>
        <p:nvPicPr>
          <p:cNvPr id="30725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154113"/>
            <a:ext cx="1543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4588"/>
            <a:ext cx="1541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3"/>
          <p:cNvGrpSpPr>
            <a:grpSpLocks/>
          </p:cNvGrpSpPr>
          <p:nvPr/>
        </p:nvGrpSpPr>
        <p:grpSpPr bwMode="auto">
          <a:xfrm>
            <a:off x="4445000" y="1377950"/>
            <a:ext cx="4575175" cy="3330575"/>
            <a:chOff x="4421226" y="987574"/>
            <a:chExt cx="4574512" cy="3331345"/>
          </a:xfrm>
        </p:grpSpPr>
        <p:grpSp>
          <p:nvGrpSpPr>
            <p:cNvPr id="15" name="组合 14"/>
            <p:cNvGrpSpPr/>
            <p:nvPr/>
          </p:nvGrpSpPr>
          <p:grpSpPr>
            <a:xfrm>
              <a:off x="7548820" y="1007830"/>
              <a:ext cx="1446918" cy="3005730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995150" y="987574"/>
              <a:ext cx="1446918" cy="3005730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421227" y="999674"/>
              <a:ext cx="1446918" cy="3005730"/>
              <a:chOff x="556834" y="2624851"/>
              <a:chExt cx="523592" cy="118052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7"/>
              <p:cNvSpPr/>
              <p:nvPr/>
            </p:nvSpPr>
            <p:spPr bwMode="auto">
              <a:xfrm>
                <a:off x="556834" y="2624851"/>
                <a:ext cx="523592" cy="1180528"/>
              </a:xfrm>
              <a:custGeom>
                <a:avLst/>
                <a:gdLst>
                  <a:gd name="T0" fmla="*/ 34 w 198"/>
                  <a:gd name="T1" fmla="*/ 0 h 417"/>
                  <a:gd name="T2" fmla="*/ 164 w 198"/>
                  <a:gd name="T3" fmla="*/ 0 h 417"/>
                  <a:gd name="T4" fmla="*/ 198 w 198"/>
                  <a:gd name="T5" fmla="*/ 34 h 417"/>
                  <a:gd name="T6" fmla="*/ 198 w 198"/>
                  <a:gd name="T7" fmla="*/ 383 h 417"/>
                  <a:gd name="T8" fmla="*/ 164 w 198"/>
                  <a:gd name="T9" fmla="*/ 417 h 417"/>
                  <a:gd name="T10" fmla="*/ 34 w 198"/>
                  <a:gd name="T11" fmla="*/ 417 h 417"/>
                  <a:gd name="T12" fmla="*/ 0 w 198"/>
                  <a:gd name="T13" fmla="*/ 383 h 417"/>
                  <a:gd name="T14" fmla="*/ 0 w 198"/>
                  <a:gd name="T15" fmla="*/ 34 h 417"/>
                  <a:gd name="T16" fmla="*/ 34 w 19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417">
                    <a:moveTo>
                      <a:pt x="34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83" y="0"/>
                      <a:pt x="198" y="15"/>
                      <a:pt x="198" y="34"/>
                    </a:cubicBezTo>
                    <a:cubicBezTo>
                      <a:pt x="198" y="383"/>
                      <a:pt x="198" y="383"/>
                      <a:pt x="198" y="383"/>
                    </a:cubicBezTo>
                    <a:cubicBezTo>
                      <a:pt x="198" y="402"/>
                      <a:pt x="183" y="417"/>
                      <a:pt x="164" y="417"/>
                    </a:cubicBezTo>
                    <a:cubicBezTo>
                      <a:pt x="34" y="417"/>
                      <a:pt x="34" y="417"/>
                      <a:pt x="34" y="417"/>
                    </a:cubicBezTo>
                    <a:cubicBezTo>
                      <a:pt x="15" y="417"/>
                      <a:pt x="0" y="402"/>
                      <a:pt x="0" y="38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734512" y="2720307"/>
                <a:ext cx="22726" cy="22726"/>
              </a:xfrm>
              <a:prstGeom prst="ellipse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" name="Freeform 29"/>
              <p:cNvSpPr/>
              <p:nvPr/>
            </p:nvSpPr>
            <p:spPr bwMode="auto">
              <a:xfrm>
                <a:off x="777571" y="2720307"/>
                <a:ext cx="129176" cy="22726"/>
              </a:xfrm>
              <a:custGeom>
                <a:avLst/>
                <a:gdLst>
                  <a:gd name="T0" fmla="*/ 4 w 46"/>
                  <a:gd name="T1" fmla="*/ 0 h 8"/>
                  <a:gd name="T2" fmla="*/ 42 w 46"/>
                  <a:gd name="T3" fmla="*/ 0 h 8"/>
                  <a:gd name="T4" fmla="*/ 46 w 46"/>
                  <a:gd name="T5" fmla="*/ 4 h 8"/>
                  <a:gd name="T6" fmla="*/ 42 w 46"/>
                  <a:gd name="T7" fmla="*/ 8 h 8"/>
                  <a:gd name="T8" fmla="*/ 4 w 46"/>
                  <a:gd name="T9" fmla="*/ 8 h 8"/>
                  <a:gd name="T10" fmla="*/ 0 w 46"/>
                  <a:gd name="T11" fmla="*/ 4 h 8"/>
                  <a:gd name="T12" fmla="*/ 4 w 4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8">
                    <a:moveTo>
                      <a:pt x="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6" y="2"/>
                      <a:pt x="46" y="4"/>
                    </a:cubicBezTo>
                    <a:cubicBezTo>
                      <a:pt x="46" y="6"/>
                      <a:pt x="44" y="8"/>
                      <a:pt x="4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" name="Oval 30"/>
              <p:cNvSpPr>
                <a:spLocks noChangeArrowheads="1"/>
              </p:cNvSpPr>
              <p:nvPr/>
            </p:nvSpPr>
            <p:spPr bwMode="auto">
              <a:xfrm>
                <a:off x="777571" y="3693913"/>
                <a:ext cx="87314" cy="88510"/>
              </a:xfrm>
              <a:prstGeom prst="ellipse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1755" name="文本框 2"/>
            <p:cNvSpPr txBox="1">
              <a:spLocks noChangeArrowheads="1"/>
            </p:cNvSpPr>
            <p:nvPr/>
          </p:nvSpPr>
          <p:spPr bwMode="auto">
            <a:xfrm>
              <a:off x="4421226" y="3964037"/>
              <a:ext cx="14398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600">
                  <a:solidFill>
                    <a:schemeClr val="bg1"/>
                  </a:solidFill>
                </a:rPr>
                <a:t>工作汇报</a:t>
              </a:r>
            </a:p>
          </p:txBody>
        </p:sp>
        <p:sp>
          <p:nvSpPr>
            <p:cNvPr id="31756" name="文本框 17"/>
            <p:cNvSpPr txBox="1">
              <a:spLocks noChangeArrowheads="1"/>
            </p:cNvSpPr>
            <p:nvPr/>
          </p:nvSpPr>
          <p:spPr bwMode="auto">
            <a:xfrm>
              <a:off x="6066210" y="3964037"/>
              <a:ext cx="13548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600">
                  <a:solidFill>
                    <a:schemeClr val="bg1"/>
                  </a:solidFill>
                </a:rPr>
                <a:t>签到分享</a:t>
              </a:r>
            </a:p>
          </p:txBody>
        </p:sp>
        <p:sp>
          <p:nvSpPr>
            <p:cNvPr id="31757" name="文本框 17"/>
            <p:cNvSpPr txBox="1">
              <a:spLocks noChangeArrowheads="1"/>
            </p:cNvSpPr>
            <p:nvPr/>
          </p:nvSpPr>
          <p:spPr bwMode="auto">
            <a:xfrm>
              <a:off x="7789978" y="3980365"/>
              <a:ext cx="12057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defRPr>
              </a:lvl9pPr>
            </a:lstStyle>
            <a:p>
              <a:pPr algn="ctr" eaLnBrk="1" hangingPunct="1"/>
              <a:r>
                <a:rPr kumimoji="1" lang="zh-CN" altLang="en-US" sz="1600">
                  <a:solidFill>
                    <a:schemeClr val="bg1"/>
                  </a:solidFill>
                </a:rPr>
                <a:t>活力值</a:t>
              </a: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454025" y="1563688"/>
            <a:ext cx="383063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个体价值被关注 我在影响在  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随时获取公司战略与动态，参与讨论，与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CEO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也可零距离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工作汇报，月度总结，让部门主管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&amp;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老板随时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知悉我的工作状态和成果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加班签到分享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，传递正能量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场景实现：同事圈、公共号、工作汇报、话题、签到</a:t>
            </a:r>
          </a:p>
        </p:txBody>
      </p:sp>
      <p:sp>
        <p:nvSpPr>
          <p:cNvPr id="31748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员工重点场景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</a:rPr>
              <a:t>-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</a:rPr>
              <a:t>自我价值</a:t>
            </a:r>
          </a:p>
        </p:txBody>
      </p:sp>
      <p:pic>
        <p:nvPicPr>
          <p:cNvPr id="3174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709738"/>
            <a:ext cx="132238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C:\Users\Administrator.-20170731VUGVRV\Desktop\云之家图片201708231854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87" y="1777720"/>
            <a:ext cx="13398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1736725"/>
            <a:ext cx="12985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 descr="Thanks"/>
          <p:cNvSpPr txBox="1"/>
          <p:nvPr/>
        </p:nvSpPr>
        <p:spPr bwMode="auto">
          <a:xfrm>
            <a:off x="3149600" y="1984375"/>
            <a:ext cx="27701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0">
              <a:buFontTx/>
              <a:buNone/>
              <a:defRPr/>
            </a:pPr>
            <a:r>
              <a:rPr lang="zh-CN" altLang="zh-CN" sz="64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</a:p>
        </p:txBody>
      </p:sp>
      <p:pic>
        <p:nvPicPr>
          <p:cNvPr id="40963" name="Picture 2" descr="pasted-image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295775"/>
            <a:ext cx="9445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" descr="圆形"/>
          <p:cNvSpPr/>
          <p:nvPr/>
        </p:nvSpPr>
        <p:spPr bwMode="auto">
          <a:xfrm>
            <a:off x="1573213" y="1765300"/>
            <a:ext cx="6005512" cy="6003925"/>
          </a:xfrm>
          <a:prstGeom prst="ellipse">
            <a:avLst/>
          </a:prstGeom>
          <a:noFill/>
          <a:ln w="3175">
            <a:solidFill>
              <a:schemeClr val="accent1"/>
            </a:solidFill>
            <a:prstDash val="sysDot"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23" name="Line 2" descr="线条"/>
          <p:cNvSpPr>
            <a:spLocks noChangeShapeType="1"/>
          </p:cNvSpPr>
          <p:nvPr/>
        </p:nvSpPr>
        <p:spPr bwMode="auto">
          <a:xfrm flipV="1">
            <a:off x="4700588" y="1489075"/>
            <a:ext cx="1071562" cy="2238375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24" name="Text Box 3" descr="TextBox 82"/>
          <p:cNvSpPr txBox="1"/>
          <p:nvPr/>
        </p:nvSpPr>
        <p:spPr bwMode="auto">
          <a:xfrm>
            <a:off x="1101725" y="546100"/>
            <a:ext cx="76469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3000" b="1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以用户为中心   打破边界  </a:t>
            </a:r>
            <a:r>
              <a:rPr lang="zh-CN" altLang="en-US" sz="3000" b="1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数字化转型</a:t>
            </a:r>
            <a:endParaRPr lang="zh-CN" altLang="zh-CN" sz="3000" b="1" smtClean="0">
              <a:solidFill>
                <a:srgbClr val="00B3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5125" name="Text Box 4" descr="TextBox 63"/>
          <p:cNvSpPr txBox="1"/>
          <p:nvPr/>
        </p:nvSpPr>
        <p:spPr bwMode="auto">
          <a:xfrm>
            <a:off x="3373438" y="155575"/>
            <a:ext cx="26320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80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赋能个体   激活组织</a:t>
            </a:r>
          </a:p>
        </p:txBody>
      </p:sp>
      <p:sp>
        <p:nvSpPr>
          <p:cNvPr id="5126" name="Line 5" descr="线条"/>
          <p:cNvSpPr>
            <a:spLocks noChangeShapeType="1"/>
          </p:cNvSpPr>
          <p:nvPr/>
        </p:nvSpPr>
        <p:spPr bwMode="auto">
          <a:xfrm flipV="1">
            <a:off x="4919663" y="2781300"/>
            <a:ext cx="2930525" cy="1125538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27" name="Line 6" descr="线条"/>
          <p:cNvSpPr>
            <a:spLocks noChangeShapeType="1"/>
          </p:cNvSpPr>
          <p:nvPr/>
        </p:nvSpPr>
        <p:spPr bwMode="auto">
          <a:xfrm flipH="1" flipV="1">
            <a:off x="1919288" y="2511425"/>
            <a:ext cx="2208212" cy="1573213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28" name="Line 7" descr="线条"/>
          <p:cNvSpPr>
            <a:spLocks noChangeShapeType="1"/>
          </p:cNvSpPr>
          <p:nvPr/>
        </p:nvSpPr>
        <p:spPr bwMode="auto">
          <a:xfrm flipH="1" flipV="1">
            <a:off x="1860550" y="3660775"/>
            <a:ext cx="2632075" cy="836613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29" name="Line 8" descr="线条"/>
          <p:cNvSpPr>
            <a:spLocks noChangeShapeType="1"/>
          </p:cNvSpPr>
          <p:nvPr/>
        </p:nvSpPr>
        <p:spPr bwMode="auto">
          <a:xfrm flipH="1" flipV="1">
            <a:off x="2822575" y="1987550"/>
            <a:ext cx="1439863" cy="1782763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30" name="Line 9" descr="线条"/>
          <p:cNvSpPr>
            <a:spLocks noChangeShapeType="1"/>
          </p:cNvSpPr>
          <p:nvPr/>
        </p:nvSpPr>
        <p:spPr bwMode="auto">
          <a:xfrm flipH="1" flipV="1">
            <a:off x="4570413" y="1422400"/>
            <a:ext cx="117475" cy="2185988"/>
          </a:xfrm>
          <a:prstGeom prst="line">
            <a:avLst/>
          </a:prstGeom>
          <a:noFill/>
          <a:ln w="6350">
            <a:solidFill>
              <a:srgbClr val="2F6EB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31" name="Line 10" descr="线条"/>
          <p:cNvSpPr>
            <a:spLocks noChangeShapeType="1"/>
          </p:cNvSpPr>
          <p:nvPr/>
        </p:nvSpPr>
        <p:spPr bwMode="auto">
          <a:xfrm flipV="1">
            <a:off x="4506913" y="3886200"/>
            <a:ext cx="2905125" cy="388938"/>
          </a:xfrm>
          <a:prstGeom prst="line">
            <a:avLst/>
          </a:prstGeom>
          <a:noFill/>
          <a:ln w="3175">
            <a:solidFill>
              <a:srgbClr val="265999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32" name="Line 11" descr="线条"/>
          <p:cNvSpPr>
            <a:spLocks noChangeShapeType="1"/>
          </p:cNvSpPr>
          <p:nvPr/>
        </p:nvSpPr>
        <p:spPr bwMode="auto">
          <a:xfrm flipV="1">
            <a:off x="4662488" y="2076450"/>
            <a:ext cx="1984375" cy="1989138"/>
          </a:xfrm>
          <a:prstGeom prst="line">
            <a:avLst/>
          </a:prstGeom>
          <a:noFill/>
          <a:ln w="6350">
            <a:solidFill>
              <a:srgbClr val="2F6EBA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sp>
        <p:nvSpPr>
          <p:cNvPr id="5133" name="Oval 12" descr="圆形"/>
          <p:cNvSpPr/>
          <p:nvPr/>
        </p:nvSpPr>
        <p:spPr bwMode="auto">
          <a:xfrm>
            <a:off x="2722563" y="2557463"/>
            <a:ext cx="3651250" cy="3649662"/>
          </a:xfrm>
          <a:prstGeom prst="ellipse">
            <a:avLst/>
          </a:prstGeom>
          <a:noFill/>
          <a:ln w="3175">
            <a:solidFill>
              <a:schemeClr val="accent1"/>
            </a:solidFill>
            <a:prstDash val="sysDot"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grpSp>
        <p:nvGrpSpPr>
          <p:cNvPr id="6158" name="Group 13"/>
          <p:cNvGrpSpPr>
            <a:grpSpLocks/>
          </p:cNvGrpSpPr>
          <p:nvPr/>
        </p:nvGrpSpPr>
        <p:grpSpPr bwMode="auto">
          <a:xfrm>
            <a:off x="3976688" y="3490913"/>
            <a:ext cx="1395412" cy="1395412"/>
            <a:chOff x="0" y="-1"/>
            <a:chExt cx="1395415" cy="1393828"/>
          </a:xfrm>
        </p:grpSpPr>
        <p:grpSp>
          <p:nvGrpSpPr>
            <p:cNvPr id="6193" name="Group 14"/>
            <p:cNvGrpSpPr>
              <a:grpSpLocks/>
            </p:cNvGrpSpPr>
            <p:nvPr/>
          </p:nvGrpSpPr>
          <p:grpSpPr bwMode="auto">
            <a:xfrm>
              <a:off x="0" y="-1"/>
              <a:ext cx="1395415" cy="1393828"/>
              <a:chOff x="-1" y="-1"/>
              <a:chExt cx="1395416" cy="1393828"/>
            </a:xfrm>
          </p:grpSpPr>
          <p:sp>
            <p:nvSpPr>
              <p:cNvPr id="5174" name="Oval 15" descr="圆形"/>
              <p:cNvSpPr/>
              <p:nvPr/>
            </p:nvSpPr>
            <p:spPr bwMode="auto">
              <a:xfrm>
                <a:off x="-1" y="-1"/>
                <a:ext cx="1395416" cy="1393828"/>
              </a:xfrm>
              <a:prstGeom prst="ellipse">
                <a:avLst/>
              </a:prstGeom>
              <a:solidFill>
                <a:srgbClr val="39AB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 anchor="ctr"/>
              <a:lstStyle>
                <a:lvl1pPr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 eaLnBrk="1">
                  <a:defRPr/>
                </a:pPr>
                <a:endParaRPr lang="zh-CN" altLang="zh-CN" sz="1400" smtClean="0">
                  <a:solidFill>
                    <a:srgbClr val="FFFFF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75" name="Text Box 16" descr="用户"/>
              <p:cNvSpPr txBox="1"/>
              <p:nvPr/>
            </p:nvSpPr>
            <p:spPr bwMode="auto">
              <a:xfrm>
                <a:off x="192087" y="6342"/>
                <a:ext cx="985841" cy="561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 anchor="ctr">
                <a:spAutoFit/>
              </a:bodyPr>
              <a:lstStyle>
                <a:lvl1pPr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zh-CN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cs typeface="Arial" pitchFamily="34" charset="0"/>
                  <a:sym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zh-CN" altLang="zh-CN" sz="1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cs typeface="Arial" pitchFamily="34" charset="0"/>
                    <a:sym typeface="微软雅黑" panose="020B0503020204020204" pitchFamily="34" charset="-122"/>
                  </a:rPr>
                  <a:t>用户</a:t>
                </a:r>
              </a:p>
            </p:txBody>
          </p:sp>
        </p:grpSp>
        <p:grpSp>
          <p:nvGrpSpPr>
            <p:cNvPr id="6194" name="Group 17"/>
            <p:cNvGrpSpPr>
              <a:grpSpLocks/>
            </p:cNvGrpSpPr>
            <p:nvPr/>
          </p:nvGrpSpPr>
          <p:grpSpPr bwMode="auto">
            <a:xfrm>
              <a:off x="388970" y="623942"/>
              <a:ext cx="617449" cy="513606"/>
              <a:chOff x="-3" y="0"/>
              <a:chExt cx="617449" cy="513606"/>
            </a:xfrm>
          </p:grpSpPr>
          <p:sp>
            <p:nvSpPr>
              <p:cNvPr id="6195" name="AutoShape 18" descr="Freeform 86"/>
              <p:cNvSpPr>
                <a:spLocks/>
              </p:cNvSpPr>
              <p:nvPr/>
            </p:nvSpPr>
            <p:spPr bwMode="auto">
              <a:xfrm>
                <a:off x="-3" y="10001"/>
                <a:ext cx="231849" cy="390868"/>
              </a:xfrm>
              <a:custGeom>
                <a:avLst/>
                <a:gdLst>
                  <a:gd name="T0" fmla="*/ 2147483647 w 21395"/>
                  <a:gd name="T1" fmla="*/ 2147483647 h 21600"/>
                  <a:gd name="T2" fmla="*/ 2147483647 w 21395"/>
                  <a:gd name="T3" fmla="*/ 2147483647 h 21600"/>
                  <a:gd name="T4" fmla="*/ 2147483647 w 21395"/>
                  <a:gd name="T5" fmla="*/ 2147483647 h 21600"/>
                  <a:gd name="T6" fmla="*/ 2147483647 w 21395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95" h="21600">
                    <a:moveTo>
                      <a:pt x="12646" y="9790"/>
                    </a:moveTo>
                    <a:cubicBezTo>
                      <a:pt x="14013" y="9790"/>
                      <a:pt x="15106" y="9635"/>
                      <a:pt x="15927" y="9324"/>
                    </a:cubicBezTo>
                    <a:cubicBezTo>
                      <a:pt x="15106" y="8391"/>
                      <a:pt x="14560" y="7148"/>
                      <a:pt x="14560" y="5905"/>
                    </a:cubicBezTo>
                    <a:cubicBezTo>
                      <a:pt x="14560" y="4040"/>
                      <a:pt x="15653" y="2331"/>
                      <a:pt x="17841" y="932"/>
                    </a:cubicBezTo>
                    <a:cubicBezTo>
                      <a:pt x="16200" y="311"/>
                      <a:pt x="14560" y="0"/>
                      <a:pt x="12646" y="0"/>
                    </a:cubicBezTo>
                    <a:cubicBezTo>
                      <a:pt x="7998" y="0"/>
                      <a:pt x="4170" y="2176"/>
                      <a:pt x="4170" y="4817"/>
                    </a:cubicBezTo>
                    <a:cubicBezTo>
                      <a:pt x="4170" y="7614"/>
                      <a:pt x="7998" y="9790"/>
                      <a:pt x="12646" y="9790"/>
                    </a:cubicBezTo>
                    <a:close/>
                    <a:moveTo>
                      <a:pt x="21395" y="13364"/>
                    </a:moveTo>
                    <a:cubicBezTo>
                      <a:pt x="19481" y="11499"/>
                      <a:pt x="14286" y="11499"/>
                      <a:pt x="14286" y="11499"/>
                    </a:cubicBezTo>
                    <a:cubicBezTo>
                      <a:pt x="9911" y="11499"/>
                      <a:pt x="9911" y="11499"/>
                      <a:pt x="9911" y="11499"/>
                    </a:cubicBezTo>
                    <a:cubicBezTo>
                      <a:pt x="9911" y="11499"/>
                      <a:pt x="6084" y="11499"/>
                      <a:pt x="3896" y="13364"/>
                    </a:cubicBezTo>
                    <a:cubicBezTo>
                      <a:pt x="2803" y="14296"/>
                      <a:pt x="889" y="18026"/>
                      <a:pt x="68" y="19891"/>
                    </a:cubicBezTo>
                    <a:cubicBezTo>
                      <a:pt x="68" y="20201"/>
                      <a:pt x="68" y="20357"/>
                      <a:pt x="68" y="20357"/>
                    </a:cubicBezTo>
                    <a:cubicBezTo>
                      <a:pt x="-205" y="20978"/>
                      <a:pt x="342" y="21600"/>
                      <a:pt x="1709" y="21600"/>
                    </a:cubicBezTo>
                    <a:cubicBezTo>
                      <a:pt x="11279" y="21600"/>
                      <a:pt x="11279" y="21600"/>
                      <a:pt x="11279" y="21600"/>
                    </a:cubicBezTo>
                    <a:cubicBezTo>
                      <a:pt x="12099" y="19580"/>
                      <a:pt x="13466" y="17094"/>
                      <a:pt x="14833" y="16161"/>
                    </a:cubicBezTo>
                    <a:cubicBezTo>
                      <a:pt x="16747" y="14607"/>
                      <a:pt x="19208" y="13830"/>
                      <a:pt x="21395" y="13519"/>
                    </a:cubicBezTo>
                    <a:lnTo>
                      <a:pt x="21395" y="13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/>
              <a:lstStyle/>
              <a:p>
                <a:endParaRPr lang="zh-CN" altLang="en-US"/>
              </a:p>
            </p:txBody>
          </p:sp>
          <p:sp>
            <p:nvSpPr>
              <p:cNvPr id="6196" name="AutoShape 19" descr="Freeform 87"/>
              <p:cNvSpPr>
                <a:spLocks/>
              </p:cNvSpPr>
              <p:nvPr/>
            </p:nvSpPr>
            <p:spPr bwMode="auto">
              <a:xfrm>
                <a:off x="379526" y="10001"/>
                <a:ext cx="237920" cy="390868"/>
              </a:xfrm>
              <a:custGeom>
                <a:avLst/>
                <a:gdLst>
                  <a:gd name="T0" fmla="*/ 2147483647 w 21385"/>
                  <a:gd name="T1" fmla="*/ 2147483647 h 21600"/>
                  <a:gd name="T2" fmla="*/ 2147483647 w 21385"/>
                  <a:gd name="T3" fmla="*/ 2147483647 h 21600"/>
                  <a:gd name="T4" fmla="*/ 2147483647 w 21385"/>
                  <a:gd name="T5" fmla="*/ 2147483647 h 21600"/>
                  <a:gd name="T6" fmla="*/ 2147483647 w 21385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85" h="21600">
                    <a:moveTo>
                      <a:pt x="21333" y="20357"/>
                    </a:moveTo>
                    <a:cubicBezTo>
                      <a:pt x="21067" y="20046"/>
                      <a:pt x="21067" y="20046"/>
                      <a:pt x="21067" y="20046"/>
                    </a:cubicBezTo>
                    <a:cubicBezTo>
                      <a:pt x="20533" y="18337"/>
                      <a:pt x="18400" y="14296"/>
                      <a:pt x="17067" y="13364"/>
                    </a:cubicBezTo>
                    <a:cubicBezTo>
                      <a:pt x="15467" y="11499"/>
                      <a:pt x="10133" y="11499"/>
                      <a:pt x="10133" y="11499"/>
                    </a:cubicBezTo>
                    <a:cubicBezTo>
                      <a:pt x="6133" y="11499"/>
                      <a:pt x="6133" y="11499"/>
                      <a:pt x="6133" y="11499"/>
                    </a:cubicBezTo>
                    <a:cubicBezTo>
                      <a:pt x="6133" y="11499"/>
                      <a:pt x="2400" y="11499"/>
                      <a:pt x="267" y="13364"/>
                    </a:cubicBezTo>
                    <a:cubicBezTo>
                      <a:pt x="267" y="13364"/>
                      <a:pt x="0" y="13519"/>
                      <a:pt x="0" y="13675"/>
                    </a:cubicBezTo>
                    <a:cubicBezTo>
                      <a:pt x="2400" y="13986"/>
                      <a:pt x="5067" y="14763"/>
                      <a:pt x="6400" y="16317"/>
                    </a:cubicBezTo>
                    <a:cubicBezTo>
                      <a:pt x="7733" y="17249"/>
                      <a:pt x="9067" y="19580"/>
                      <a:pt x="10133" y="21600"/>
                    </a:cubicBezTo>
                    <a:cubicBezTo>
                      <a:pt x="19733" y="21600"/>
                      <a:pt x="19733" y="21600"/>
                      <a:pt x="19733" y="21600"/>
                    </a:cubicBezTo>
                    <a:cubicBezTo>
                      <a:pt x="20800" y="21600"/>
                      <a:pt x="21600" y="20978"/>
                      <a:pt x="21333" y="20357"/>
                    </a:cubicBezTo>
                    <a:close/>
                    <a:moveTo>
                      <a:pt x="5600" y="9324"/>
                    </a:moveTo>
                    <a:cubicBezTo>
                      <a:pt x="6400" y="9635"/>
                      <a:pt x="7733" y="9790"/>
                      <a:pt x="8800" y="9790"/>
                    </a:cubicBezTo>
                    <a:cubicBezTo>
                      <a:pt x="13333" y="9790"/>
                      <a:pt x="17067" y="7614"/>
                      <a:pt x="17067" y="4817"/>
                    </a:cubicBezTo>
                    <a:cubicBezTo>
                      <a:pt x="17067" y="2176"/>
                      <a:pt x="13333" y="0"/>
                      <a:pt x="8800" y="0"/>
                    </a:cubicBezTo>
                    <a:cubicBezTo>
                      <a:pt x="6933" y="0"/>
                      <a:pt x="5333" y="311"/>
                      <a:pt x="4000" y="932"/>
                    </a:cubicBezTo>
                    <a:cubicBezTo>
                      <a:pt x="5867" y="2331"/>
                      <a:pt x="6933" y="4040"/>
                      <a:pt x="6933" y="5905"/>
                    </a:cubicBezTo>
                    <a:cubicBezTo>
                      <a:pt x="6933" y="7148"/>
                      <a:pt x="6400" y="8391"/>
                      <a:pt x="5600" y="9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/>
              <a:lstStyle/>
              <a:p>
                <a:endParaRPr lang="zh-CN" altLang="en-US"/>
              </a:p>
            </p:txBody>
          </p:sp>
          <p:sp>
            <p:nvSpPr>
              <p:cNvPr id="6197" name="AutoShape 20" descr="Freeform 88"/>
              <p:cNvSpPr>
                <a:spLocks/>
              </p:cNvSpPr>
              <p:nvPr/>
            </p:nvSpPr>
            <p:spPr bwMode="auto">
              <a:xfrm>
                <a:off x="125436" y="0"/>
                <a:ext cx="366146" cy="513606"/>
              </a:xfrm>
              <a:custGeom>
                <a:avLst/>
                <a:gdLst>
                  <a:gd name="T0" fmla="*/ 2147483647 w 21201"/>
                  <a:gd name="T1" fmla="*/ 2147483647 h 21600"/>
                  <a:gd name="T2" fmla="*/ 2147483647 w 21201"/>
                  <a:gd name="T3" fmla="*/ 2147483647 h 21600"/>
                  <a:gd name="T4" fmla="*/ 2147483647 w 21201"/>
                  <a:gd name="T5" fmla="*/ 2147483647 h 21600"/>
                  <a:gd name="T6" fmla="*/ 2147483647 w 21201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01" h="21600">
                    <a:moveTo>
                      <a:pt x="10655" y="9732"/>
                    </a:moveTo>
                    <a:cubicBezTo>
                      <a:pt x="14426" y="9732"/>
                      <a:pt x="17684" y="7596"/>
                      <a:pt x="17684" y="4866"/>
                    </a:cubicBezTo>
                    <a:cubicBezTo>
                      <a:pt x="17684" y="2136"/>
                      <a:pt x="14426" y="0"/>
                      <a:pt x="10655" y="0"/>
                    </a:cubicBezTo>
                    <a:cubicBezTo>
                      <a:pt x="6712" y="0"/>
                      <a:pt x="3455" y="2136"/>
                      <a:pt x="3455" y="4866"/>
                    </a:cubicBezTo>
                    <a:cubicBezTo>
                      <a:pt x="3455" y="7596"/>
                      <a:pt x="6712" y="9732"/>
                      <a:pt x="10655" y="9732"/>
                    </a:cubicBezTo>
                    <a:close/>
                    <a:moveTo>
                      <a:pt x="21112" y="20413"/>
                    </a:moveTo>
                    <a:cubicBezTo>
                      <a:pt x="21112" y="20057"/>
                      <a:pt x="21112" y="20057"/>
                      <a:pt x="21112" y="20057"/>
                    </a:cubicBezTo>
                    <a:cubicBezTo>
                      <a:pt x="20426" y="18396"/>
                      <a:pt x="18712" y="14360"/>
                      <a:pt x="17684" y="13411"/>
                    </a:cubicBezTo>
                    <a:cubicBezTo>
                      <a:pt x="16141" y="11512"/>
                      <a:pt x="11855" y="11512"/>
                      <a:pt x="11855" y="11512"/>
                    </a:cubicBezTo>
                    <a:cubicBezTo>
                      <a:pt x="8426" y="11512"/>
                      <a:pt x="8426" y="11512"/>
                      <a:pt x="8426" y="11512"/>
                    </a:cubicBezTo>
                    <a:cubicBezTo>
                      <a:pt x="8426" y="11512"/>
                      <a:pt x="5169" y="11512"/>
                      <a:pt x="3284" y="13292"/>
                    </a:cubicBezTo>
                    <a:cubicBezTo>
                      <a:pt x="2426" y="14242"/>
                      <a:pt x="884" y="18040"/>
                      <a:pt x="198" y="19938"/>
                    </a:cubicBezTo>
                    <a:cubicBezTo>
                      <a:pt x="198" y="20176"/>
                      <a:pt x="26" y="20295"/>
                      <a:pt x="26" y="20295"/>
                    </a:cubicBezTo>
                    <a:cubicBezTo>
                      <a:pt x="-145" y="21007"/>
                      <a:pt x="541" y="21600"/>
                      <a:pt x="1569" y="21600"/>
                    </a:cubicBezTo>
                    <a:cubicBezTo>
                      <a:pt x="19741" y="21600"/>
                      <a:pt x="19741" y="21600"/>
                      <a:pt x="19741" y="21600"/>
                    </a:cubicBezTo>
                    <a:cubicBezTo>
                      <a:pt x="20769" y="21600"/>
                      <a:pt x="21455" y="21007"/>
                      <a:pt x="21112" y="20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/>
              <a:lstStyle/>
              <a:p>
                <a:endParaRPr lang="zh-CN" altLang="en-US"/>
              </a:p>
            </p:txBody>
          </p:sp>
        </p:grpSp>
      </p:grpSp>
      <p:sp>
        <p:nvSpPr>
          <p:cNvPr id="5135" name="Oval 21" descr="椭圆 57"/>
          <p:cNvSpPr/>
          <p:nvPr/>
        </p:nvSpPr>
        <p:spPr bwMode="auto">
          <a:xfrm>
            <a:off x="2838450" y="3954463"/>
            <a:ext cx="69850" cy="69850"/>
          </a:xfrm>
          <a:prstGeom prst="ellipse">
            <a:avLst/>
          </a:prstGeom>
          <a:solidFill>
            <a:srgbClr val="39ABFB"/>
          </a:solidFill>
          <a:ln w="9525">
            <a:solidFill>
              <a:srgbClr val="3CBAFF">
                <a:alpha val="21176"/>
              </a:srgbClr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800" smtClean="0">
              <a:solidFill>
                <a:srgbClr val="FFFFFF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5136" name="Oval 22" descr="椭圆 61"/>
          <p:cNvSpPr/>
          <p:nvPr/>
        </p:nvSpPr>
        <p:spPr bwMode="auto">
          <a:xfrm>
            <a:off x="6418263" y="3976688"/>
            <a:ext cx="69850" cy="69850"/>
          </a:xfrm>
          <a:prstGeom prst="ellipse">
            <a:avLst/>
          </a:prstGeom>
          <a:solidFill>
            <a:srgbClr val="39ABFB"/>
          </a:solidFill>
          <a:ln w="9525">
            <a:solidFill>
              <a:srgbClr val="3CBAFF">
                <a:alpha val="21176"/>
              </a:srgbClr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800" smtClean="0">
              <a:solidFill>
                <a:srgbClr val="FFFFFF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61" name="AutoShape 23" descr="Freeform 88"/>
          <p:cNvSpPr>
            <a:spLocks/>
          </p:cNvSpPr>
          <p:nvPr/>
        </p:nvSpPr>
        <p:spPr bwMode="auto">
          <a:xfrm>
            <a:off x="4564063" y="2420938"/>
            <a:ext cx="133350" cy="188912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  <p:sp>
        <p:nvSpPr>
          <p:cNvPr id="6162" name="AutoShape 24" descr="Freeform 88"/>
          <p:cNvSpPr>
            <a:spLocks/>
          </p:cNvSpPr>
          <p:nvPr/>
        </p:nvSpPr>
        <p:spPr bwMode="auto">
          <a:xfrm>
            <a:off x="2884488" y="3617913"/>
            <a:ext cx="133350" cy="188912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  <p:sp>
        <p:nvSpPr>
          <p:cNvPr id="5139" name="Oval 25" descr="圆形"/>
          <p:cNvSpPr/>
          <p:nvPr/>
        </p:nvSpPr>
        <p:spPr bwMode="auto">
          <a:xfrm>
            <a:off x="2481263" y="1704975"/>
            <a:ext cx="946150" cy="946150"/>
          </a:xfrm>
          <a:prstGeom prst="ellipse">
            <a:avLst/>
          </a:prstGeom>
          <a:solidFill>
            <a:srgbClr val="2F6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40" name="Text Box 26" descr="设计…"/>
          <p:cNvSpPr txBox="1"/>
          <p:nvPr/>
        </p:nvSpPr>
        <p:spPr bwMode="auto">
          <a:xfrm>
            <a:off x="2617788" y="1914525"/>
            <a:ext cx="6683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设计</a:t>
            </a:r>
          </a:p>
          <a:p>
            <a:pPr algn="ctr" eaLnBrk="1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公司</a:t>
            </a:r>
          </a:p>
        </p:txBody>
      </p:sp>
      <p:sp>
        <p:nvSpPr>
          <p:cNvPr id="5141" name="Oval 27" descr="圆形"/>
          <p:cNvSpPr/>
          <p:nvPr/>
        </p:nvSpPr>
        <p:spPr bwMode="auto">
          <a:xfrm>
            <a:off x="4113213" y="1263650"/>
            <a:ext cx="947737" cy="946150"/>
          </a:xfrm>
          <a:prstGeom prst="ellipse">
            <a:avLst/>
          </a:prstGeom>
          <a:solidFill>
            <a:srgbClr val="2F6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42" name="Text Box 28" descr="代工厂"/>
          <p:cNvSpPr txBox="1"/>
          <p:nvPr/>
        </p:nvSpPr>
        <p:spPr bwMode="auto">
          <a:xfrm>
            <a:off x="4252913" y="1579563"/>
            <a:ext cx="6699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代工厂</a:t>
            </a:r>
          </a:p>
        </p:txBody>
      </p:sp>
      <p:sp>
        <p:nvSpPr>
          <p:cNvPr id="5143" name="Oval 29" descr="圆形"/>
          <p:cNvSpPr/>
          <p:nvPr/>
        </p:nvSpPr>
        <p:spPr bwMode="auto">
          <a:xfrm>
            <a:off x="5999163" y="1806575"/>
            <a:ext cx="947737" cy="947738"/>
          </a:xfrm>
          <a:prstGeom prst="ellipse">
            <a:avLst/>
          </a:prstGeom>
          <a:solidFill>
            <a:srgbClr val="2F6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44" name="Text Box 30" descr="供应商"/>
          <p:cNvSpPr txBox="1"/>
          <p:nvPr/>
        </p:nvSpPr>
        <p:spPr bwMode="auto">
          <a:xfrm>
            <a:off x="6137275" y="2124075"/>
            <a:ext cx="669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供应商</a:t>
            </a:r>
          </a:p>
        </p:txBody>
      </p:sp>
      <p:sp>
        <p:nvSpPr>
          <p:cNvPr id="5145" name="Oval 31" descr="圆形"/>
          <p:cNvSpPr/>
          <p:nvPr/>
        </p:nvSpPr>
        <p:spPr bwMode="auto">
          <a:xfrm>
            <a:off x="6894513" y="3390900"/>
            <a:ext cx="946150" cy="946150"/>
          </a:xfrm>
          <a:prstGeom prst="ellipse">
            <a:avLst/>
          </a:prstGeom>
          <a:solidFill>
            <a:srgbClr val="2F6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46" name="Text Box 32" descr="金融…"/>
          <p:cNvSpPr txBox="1"/>
          <p:nvPr/>
        </p:nvSpPr>
        <p:spPr bwMode="auto">
          <a:xfrm>
            <a:off x="7032625" y="3598863"/>
            <a:ext cx="669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金融</a:t>
            </a:r>
          </a:p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机构</a:t>
            </a:r>
          </a:p>
        </p:txBody>
      </p:sp>
      <p:sp>
        <p:nvSpPr>
          <p:cNvPr id="5147" name="Oval 33" descr="圆形"/>
          <p:cNvSpPr/>
          <p:nvPr/>
        </p:nvSpPr>
        <p:spPr bwMode="auto">
          <a:xfrm>
            <a:off x="1481138" y="3189288"/>
            <a:ext cx="947737" cy="946150"/>
          </a:xfrm>
          <a:prstGeom prst="ellipse">
            <a:avLst/>
          </a:prstGeom>
          <a:solidFill>
            <a:srgbClr val="2F6E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48" name="Text Box 34" descr="经销商"/>
          <p:cNvSpPr txBox="1"/>
          <p:nvPr/>
        </p:nvSpPr>
        <p:spPr bwMode="auto">
          <a:xfrm>
            <a:off x="1619250" y="3506788"/>
            <a:ext cx="6699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经销商</a:t>
            </a:r>
          </a:p>
        </p:txBody>
      </p:sp>
      <p:sp>
        <p:nvSpPr>
          <p:cNvPr id="5149" name="Oval 35" descr="椭圆形"/>
          <p:cNvSpPr/>
          <p:nvPr/>
        </p:nvSpPr>
        <p:spPr bwMode="auto">
          <a:xfrm>
            <a:off x="3608388" y="2228850"/>
            <a:ext cx="841375" cy="814388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0" name="Text Box 36" descr="生产"/>
          <p:cNvSpPr txBox="1"/>
          <p:nvPr/>
        </p:nvSpPr>
        <p:spPr bwMode="auto">
          <a:xfrm>
            <a:off x="3733800" y="2479675"/>
            <a:ext cx="612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生产</a:t>
            </a:r>
          </a:p>
        </p:txBody>
      </p:sp>
      <p:sp>
        <p:nvSpPr>
          <p:cNvPr id="5151" name="Oval 37" descr="椭圆形"/>
          <p:cNvSpPr/>
          <p:nvPr/>
        </p:nvSpPr>
        <p:spPr bwMode="auto">
          <a:xfrm>
            <a:off x="4805363" y="2228850"/>
            <a:ext cx="839787" cy="814388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2" name="Text Box 38" descr="供应链"/>
          <p:cNvSpPr txBox="1"/>
          <p:nvPr/>
        </p:nvSpPr>
        <p:spPr bwMode="auto">
          <a:xfrm>
            <a:off x="4929188" y="2479675"/>
            <a:ext cx="6143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供应链</a:t>
            </a:r>
          </a:p>
        </p:txBody>
      </p:sp>
      <p:sp>
        <p:nvSpPr>
          <p:cNvPr id="5153" name="Oval 39" descr="椭圆形"/>
          <p:cNvSpPr/>
          <p:nvPr/>
        </p:nvSpPr>
        <p:spPr bwMode="auto">
          <a:xfrm>
            <a:off x="5735638" y="3049588"/>
            <a:ext cx="842962" cy="812800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4" name="Text Box 40" descr="售后"/>
          <p:cNvSpPr txBox="1"/>
          <p:nvPr/>
        </p:nvSpPr>
        <p:spPr bwMode="auto">
          <a:xfrm>
            <a:off x="5862638" y="3300413"/>
            <a:ext cx="612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售后</a:t>
            </a:r>
          </a:p>
        </p:txBody>
      </p:sp>
      <p:sp>
        <p:nvSpPr>
          <p:cNvPr id="5155" name="Oval 41" descr="椭圆形"/>
          <p:cNvSpPr/>
          <p:nvPr/>
        </p:nvSpPr>
        <p:spPr bwMode="auto">
          <a:xfrm>
            <a:off x="6021388" y="4162425"/>
            <a:ext cx="841375" cy="812800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6" name="Text Box 42" descr="职能"/>
          <p:cNvSpPr txBox="1"/>
          <p:nvPr/>
        </p:nvSpPr>
        <p:spPr bwMode="auto">
          <a:xfrm>
            <a:off x="6165850" y="4424363"/>
            <a:ext cx="612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职能</a:t>
            </a:r>
          </a:p>
        </p:txBody>
      </p:sp>
      <p:sp>
        <p:nvSpPr>
          <p:cNvPr id="5157" name="Oval 43" descr="椭圆形"/>
          <p:cNvSpPr/>
          <p:nvPr/>
        </p:nvSpPr>
        <p:spPr bwMode="auto">
          <a:xfrm>
            <a:off x="2690813" y="3049588"/>
            <a:ext cx="839787" cy="812800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58" name="Text Box 44" descr="研发"/>
          <p:cNvSpPr txBox="1"/>
          <p:nvPr/>
        </p:nvSpPr>
        <p:spPr bwMode="auto">
          <a:xfrm>
            <a:off x="2816225" y="3300413"/>
            <a:ext cx="612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研发</a:t>
            </a:r>
          </a:p>
        </p:txBody>
      </p:sp>
      <p:sp>
        <p:nvSpPr>
          <p:cNvPr id="5159" name="Oval 45" descr="椭圆形"/>
          <p:cNvSpPr/>
          <p:nvPr/>
        </p:nvSpPr>
        <p:spPr bwMode="auto">
          <a:xfrm>
            <a:off x="2443163" y="4173538"/>
            <a:ext cx="841375" cy="812800"/>
          </a:xfrm>
          <a:prstGeom prst="ellipse">
            <a:avLst/>
          </a:prstGeom>
          <a:solidFill>
            <a:srgbClr val="0C1E59"/>
          </a:solidFill>
          <a:ln w="12700">
            <a:solidFill>
              <a:srgbClr val="0070C0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200" smtClean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60" name="Text Box 46" descr="营销"/>
          <p:cNvSpPr txBox="1"/>
          <p:nvPr/>
        </p:nvSpPr>
        <p:spPr bwMode="auto">
          <a:xfrm>
            <a:off x="2568575" y="4424363"/>
            <a:ext cx="612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r>
              <a:rPr lang="zh-CN" altLang="zh-CN" sz="1200" smtClean="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营销</a:t>
            </a:r>
          </a:p>
        </p:txBody>
      </p:sp>
      <p:sp>
        <p:nvSpPr>
          <p:cNvPr id="5161" name="Oval 47" descr="圆形"/>
          <p:cNvSpPr/>
          <p:nvPr/>
        </p:nvSpPr>
        <p:spPr bwMode="auto">
          <a:xfrm>
            <a:off x="3519488" y="1562100"/>
            <a:ext cx="336550" cy="336550"/>
          </a:xfrm>
          <a:prstGeom prst="ellipse">
            <a:avLst/>
          </a:prstGeom>
          <a:solidFill>
            <a:srgbClr val="050C28"/>
          </a:solidFill>
          <a:ln w="6350">
            <a:solidFill>
              <a:schemeClr val="accent1"/>
            </a:solidFill>
            <a:prstDash val="sysDot"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86" name="AutoShape 48" descr="Freeform 88"/>
          <p:cNvSpPr>
            <a:spLocks/>
          </p:cNvSpPr>
          <p:nvPr/>
        </p:nvSpPr>
        <p:spPr bwMode="auto">
          <a:xfrm>
            <a:off x="3630613" y="1622425"/>
            <a:ext cx="134937" cy="188913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  <p:sp>
        <p:nvSpPr>
          <p:cNvPr id="5163" name="Oval 49" descr="圆形"/>
          <p:cNvSpPr/>
          <p:nvPr/>
        </p:nvSpPr>
        <p:spPr bwMode="auto">
          <a:xfrm>
            <a:off x="7691438" y="2616200"/>
            <a:ext cx="336550" cy="336550"/>
          </a:xfrm>
          <a:prstGeom prst="ellipse">
            <a:avLst/>
          </a:prstGeom>
          <a:solidFill>
            <a:srgbClr val="08133C"/>
          </a:solidFill>
          <a:ln w="6350">
            <a:solidFill>
              <a:schemeClr val="accent1"/>
            </a:solidFill>
            <a:prstDash val="sysDot"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88" name="AutoShape 50" descr="Freeform 88"/>
          <p:cNvSpPr>
            <a:spLocks/>
          </p:cNvSpPr>
          <p:nvPr/>
        </p:nvSpPr>
        <p:spPr bwMode="auto">
          <a:xfrm>
            <a:off x="7802563" y="2676525"/>
            <a:ext cx="134937" cy="188913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  <p:sp>
        <p:nvSpPr>
          <p:cNvPr id="5165" name="Oval 51" descr="圆形"/>
          <p:cNvSpPr/>
          <p:nvPr/>
        </p:nvSpPr>
        <p:spPr bwMode="auto">
          <a:xfrm>
            <a:off x="1657350" y="2251075"/>
            <a:ext cx="336550" cy="336550"/>
          </a:xfrm>
          <a:prstGeom prst="ellipse">
            <a:avLst/>
          </a:prstGeom>
          <a:solidFill>
            <a:srgbClr val="081239"/>
          </a:solidFill>
          <a:ln w="6350">
            <a:solidFill>
              <a:schemeClr val="accent1"/>
            </a:solidFill>
            <a:prstDash val="sysDot"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90" name="AutoShape 52" descr="Freeform 88"/>
          <p:cNvSpPr>
            <a:spLocks/>
          </p:cNvSpPr>
          <p:nvPr/>
        </p:nvSpPr>
        <p:spPr bwMode="auto">
          <a:xfrm>
            <a:off x="1768475" y="2309813"/>
            <a:ext cx="134938" cy="188912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  <p:sp>
        <p:nvSpPr>
          <p:cNvPr id="5167" name="Oval 53" descr="圆形"/>
          <p:cNvSpPr/>
          <p:nvPr/>
        </p:nvSpPr>
        <p:spPr bwMode="auto">
          <a:xfrm>
            <a:off x="5646738" y="1265238"/>
            <a:ext cx="336550" cy="336550"/>
          </a:xfrm>
          <a:prstGeom prst="ellipse">
            <a:avLst/>
          </a:prstGeom>
          <a:solidFill>
            <a:srgbClr val="050C28"/>
          </a:solidFill>
          <a:ln w="6350">
            <a:solidFill>
              <a:schemeClr val="accent1"/>
            </a:solidFill>
            <a:prstDash val="sysDot"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92" name="AutoShape 54" descr="Freeform 88"/>
          <p:cNvSpPr>
            <a:spLocks/>
          </p:cNvSpPr>
          <p:nvPr/>
        </p:nvSpPr>
        <p:spPr bwMode="auto">
          <a:xfrm>
            <a:off x="5757863" y="1323975"/>
            <a:ext cx="134937" cy="188913"/>
          </a:xfrm>
          <a:custGeom>
            <a:avLst/>
            <a:gdLst>
              <a:gd name="T0" fmla="*/ 2147483647 w 21201"/>
              <a:gd name="T1" fmla="*/ 2147483647 h 21600"/>
              <a:gd name="T2" fmla="*/ 2147483647 w 21201"/>
              <a:gd name="T3" fmla="*/ 2147483647 h 21600"/>
              <a:gd name="T4" fmla="*/ 2147483647 w 21201"/>
              <a:gd name="T5" fmla="*/ 2147483647 h 21600"/>
              <a:gd name="T6" fmla="*/ 2147483647 w 2120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01" h="21600">
                <a:moveTo>
                  <a:pt x="10655" y="9732"/>
                </a:moveTo>
                <a:cubicBezTo>
                  <a:pt x="14426" y="9732"/>
                  <a:pt x="17684" y="7596"/>
                  <a:pt x="17684" y="4866"/>
                </a:cubicBezTo>
                <a:cubicBezTo>
                  <a:pt x="17684" y="2136"/>
                  <a:pt x="14426" y="0"/>
                  <a:pt x="10655" y="0"/>
                </a:cubicBezTo>
                <a:cubicBezTo>
                  <a:pt x="6712" y="0"/>
                  <a:pt x="3455" y="2136"/>
                  <a:pt x="3455" y="4866"/>
                </a:cubicBezTo>
                <a:cubicBezTo>
                  <a:pt x="3455" y="7596"/>
                  <a:pt x="6712" y="9732"/>
                  <a:pt x="10655" y="9732"/>
                </a:cubicBezTo>
                <a:close/>
                <a:moveTo>
                  <a:pt x="21112" y="20413"/>
                </a:moveTo>
                <a:cubicBezTo>
                  <a:pt x="21112" y="20057"/>
                  <a:pt x="21112" y="20057"/>
                  <a:pt x="21112" y="20057"/>
                </a:cubicBezTo>
                <a:cubicBezTo>
                  <a:pt x="20426" y="18396"/>
                  <a:pt x="18712" y="14360"/>
                  <a:pt x="17684" y="13411"/>
                </a:cubicBezTo>
                <a:cubicBezTo>
                  <a:pt x="16141" y="11512"/>
                  <a:pt x="11855" y="11512"/>
                  <a:pt x="11855" y="11512"/>
                </a:cubicBezTo>
                <a:cubicBezTo>
                  <a:pt x="8426" y="11512"/>
                  <a:pt x="8426" y="11512"/>
                  <a:pt x="8426" y="11512"/>
                </a:cubicBezTo>
                <a:cubicBezTo>
                  <a:pt x="8426" y="11512"/>
                  <a:pt x="5169" y="11512"/>
                  <a:pt x="3284" y="13292"/>
                </a:cubicBezTo>
                <a:cubicBezTo>
                  <a:pt x="2426" y="14242"/>
                  <a:pt x="884" y="18040"/>
                  <a:pt x="198" y="19938"/>
                </a:cubicBezTo>
                <a:cubicBezTo>
                  <a:pt x="198" y="20176"/>
                  <a:pt x="26" y="20295"/>
                  <a:pt x="26" y="20295"/>
                </a:cubicBezTo>
                <a:cubicBezTo>
                  <a:pt x="-145" y="21007"/>
                  <a:pt x="541" y="21600"/>
                  <a:pt x="1569" y="21600"/>
                </a:cubicBezTo>
                <a:cubicBezTo>
                  <a:pt x="19741" y="21600"/>
                  <a:pt x="19741" y="21600"/>
                  <a:pt x="19741" y="21600"/>
                </a:cubicBezTo>
                <a:cubicBezTo>
                  <a:pt x="20769" y="21600"/>
                  <a:pt x="21455" y="21007"/>
                  <a:pt x="21112" y="204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1025525" y="1533525"/>
            <a:ext cx="2947988" cy="2300288"/>
            <a:chOff x="0" y="-1"/>
            <a:chExt cx="2947990" cy="2298703"/>
          </a:xfrm>
        </p:grpSpPr>
        <p:grpSp>
          <p:nvGrpSpPr>
            <p:cNvPr id="7176" name="Group 2"/>
            <p:cNvGrpSpPr>
              <a:grpSpLocks/>
            </p:cNvGrpSpPr>
            <p:nvPr/>
          </p:nvGrpSpPr>
          <p:grpSpPr bwMode="auto">
            <a:xfrm>
              <a:off x="982661" y="-1"/>
              <a:ext cx="982669" cy="775792"/>
              <a:chOff x="0" y="-1"/>
              <a:chExt cx="982670" cy="775793"/>
            </a:xfrm>
          </p:grpSpPr>
          <p:sp>
            <p:nvSpPr>
              <p:cNvPr id="7183" name="AutoShape 3" descr="三角形"/>
              <p:cNvSpPr>
                <a:spLocks/>
              </p:cNvSpPr>
              <p:nvPr/>
            </p:nvSpPr>
            <p:spPr bwMode="auto">
              <a:xfrm>
                <a:off x="0" y="-1"/>
                <a:ext cx="982670" cy="76623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9ABFB">
                  <a:alpha val="29803"/>
                </a:srgbClr>
              </a:solidFill>
              <a:ln w="25400" cap="flat" cmpd="sng">
                <a:solidFill>
                  <a:srgbClr val="061C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 anchor="ctr"/>
              <a:lstStyle/>
              <a:p>
                <a:endParaRPr lang="zh-CN" altLang="en-US"/>
              </a:p>
            </p:txBody>
          </p:sp>
          <p:sp>
            <p:nvSpPr>
              <p:cNvPr id="6160" name="Text Box 4" descr="高管"/>
              <p:cNvSpPr txBox="1"/>
              <p:nvPr/>
            </p:nvSpPr>
            <p:spPr bwMode="auto">
              <a:xfrm>
                <a:off x="3" y="242720"/>
                <a:ext cx="982664" cy="533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320" tIns="20320" rIns="20320" bIns="20320" anchor="ctr">
                <a:spAutoFit/>
              </a:bodyPr>
              <a:lstStyle>
                <a:lvl1pPr defTabSz="7112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 defTabSz="7112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 defTabSz="7112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 defTabSz="7112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 defTabSz="711200" eaLnBrk="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 eaLnBrk="1">
                  <a:lnSpc>
                    <a:spcPct val="200000"/>
                  </a:lnSpc>
                  <a:spcBef>
                    <a:spcPts val="600"/>
                  </a:spcBef>
                  <a:defRPr/>
                </a:pPr>
                <a:r>
                  <a:rPr lang="zh-CN" altLang="zh-CN" sz="16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sym typeface="微软雅黑 Light" charset="-122"/>
                  </a:rPr>
                  <a:t>高管</a:t>
                </a:r>
              </a:p>
            </p:txBody>
          </p:sp>
        </p:grpSp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491330" y="766228"/>
              <a:ext cx="1965330" cy="766241"/>
              <a:chOff x="-1" y="-1"/>
              <a:chExt cx="1965331" cy="766241"/>
            </a:xfrm>
          </p:grpSpPr>
          <p:sp>
            <p:nvSpPr>
              <p:cNvPr id="7181" name="AutoShape 6" descr="形状"/>
              <p:cNvSpPr>
                <a:spLocks/>
              </p:cNvSpPr>
              <p:nvPr/>
            </p:nvSpPr>
            <p:spPr bwMode="auto">
              <a:xfrm>
                <a:off x="-1" y="-1"/>
                <a:ext cx="1965331" cy="76624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9ABFB">
                  <a:alpha val="29803"/>
                </a:srgbClr>
              </a:solidFill>
              <a:ln w="25400" cap="flat" cmpd="sng">
                <a:solidFill>
                  <a:srgbClr val="061C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 anchor="ctr"/>
              <a:lstStyle/>
              <a:p>
                <a:endParaRPr lang="zh-CN" altLang="en-US"/>
              </a:p>
            </p:txBody>
          </p:sp>
          <p:sp>
            <p:nvSpPr>
              <p:cNvPr id="6158" name="Text Box 7" descr="中层管理者"/>
              <p:cNvSpPr txBox="1"/>
              <p:nvPr/>
            </p:nvSpPr>
            <p:spPr bwMode="auto">
              <a:xfrm>
                <a:off x="343694" y="252243"/>
                <a:ext cx="1277939" cy="261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320" tIns="20320" rIns="20320" bIns="20320" anchor="ctr">
                <a:spAutoFit/>
              </a:bodyPr>
              <a:lstStyle>
                <a:lvl1pPr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zh-CN" altLang="zh-CN" sz="1600" smtClean="0">
                    <a:solidFill>
                      <a:srgbClr val="FFFFFF"/>
                    </a:solidFill>
                    <a:latin typeface="微软雅黑" panose="020B0503020204020204" pitchFamily="34" charset="-122"/>
                    <a:cs typeface="Arial" pitchFamily="34" charset="0"/>
                    <a:sym typeface="微软雅黑 Light"/>
                  </a:rPr>
                  <a:t>中层管理者</a:t>
                </a:r>
              </a:p>
            </p:txBody>
          </p:sp>
        </p:grpSp>
        <p:grpSp>
          <p:nvGrpSpPr>
            <p:cNvPr id="7178" name="Group 8"/>
            <p:cNvGrpSpPr>
              <a:grpSpLocks/>
            </p:cNvGrpSpPr>
            <p:nvPr/>
          </p:nvGrpSpPr>
          <p:grpSpPr bwMode="auto">
            <a:xfrm>
              <a:off x="0" y="1532463"/>
              <a:ext cx="2947990" cy="766239"/>
              <a:chOff x="-1" y="-1"/>
              <a:chExt cx="2947991" cy="766240"/>
            </a:xfrm>
          </p:grpSpPr>
          <p:sp>
            <p:nvSpPr>
              <p:cNvPr id="7179" name="AutoShape 9" descr="形状"/>
              <p:cNvSpPr>
                <a:spLocks/>
              </p:cNvSpPr>
              <p:nvPr/>
            </p:nvSpPr>
            <p:spPr bwMode="auto">
              <a:xfrm>
                <a:off x="-1" y="-1"/>
                <a:ext cx="2947991" cy="76624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3600" y="0"/>
                    </a:lnTo>
                    <a:lnTo>
                      <a:pt x="180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9ABFB">
                  <a:alpha val="29803"/>
                </a:srgbClr>
              </a:solidFill>
              <a:ln w="25400" cap="flat" cmpd="sng">
                <a:solidFill>
                  <a:srgbClr val="061C5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 anchor="ctr"/>
              <a:lstStyle/>
              <a:p>
                <a:endParaRPr lang="zh-CN" altLang="en-US"/>
              </a:p>
            </p:txBody>
          </p:sp>
          <p:sp>
            <p:nvSpPr>
              <p:cNvPr id="6156" name="Text Box 10" descr="一线员工"/>
              <p:cNvSpPr txBox="1"/>
              <p:nvPr/>
            </p:nvSpPr>
            <p:spPr bwMode="auto">
              <a:xfrm>
                <a:off x="515938" y="252243"/>
                <a:ext cx="1916114" cy="261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320" tIns="20320" rIns="20320" bIns="20320" anchor="ctr">
                <a:spAutoFit/>
              </a:bodyPr>
              <a:lstStyle>
                <a:lvl1pPr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 defTabSz="711200"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defTabSz="711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zh-CN" altLang="zh-CN" sz="1600" smtClean="0">
                    <a:solidFill>
                      <a:srgbClr val="FFFFFF"/>
                    </a:solidFill>
                    <a:latin typeface="微软雅黑" panose="020B0503020204020204" pitchFamily="34" charset="-122"/>
                    <a:cs typeface="Arial" pitchFamily="34" charset="0"/>
                    <a:sym typeface="微软雅黑 Light"/>
                  </a:rPr>
                  <a:t>一线员工</a:t>
                </a:r>
              </a:p>
            </p:txBody>
          </p:sp>
        </p:grpSp>
      </p:grpSp>
      <p:sp>
        <p:nvSpPr>
          <p:cNvPr id="6147" name="Text Box 11" descr="文本框 3"/>
          <p:cNvSpPr txBox="1"/>
          <p:nvPr/>
        </p:nvSpPr>
        <p:spPr bwMode="auto">
          <a:xfrm>
            <a:off x="749300" y="4240213"/>
            <a:ext cx="33035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800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管控  层级  流程  封闭  </a:t>
            </a:r>
          </a:p>
        </p:txBody>
      </p:sp>
      <p:sp>
        <p:nvSpPr>
          <p:cNvPr id="6148" name="AutoShape 12" descr="燕尾形 55"/>
          <p:cNvSpPr/>
          <p:nvPr/>
        </p:nvSpPr>
        <p:spPr bwMode="auto">
          <a:xfrm>
            <a:off x="4318000" y="2436813"/>
            <a:ext cx="506413" cy="660400"/>
          </a:xfrm>
          <a:prstGeom prst="chevron">
            <a:avLst>
              <a:gd name="adj" fmla="val 86750"/>
            </a:avLst>
          </a:prstGeom>
          <a:solidFill>
            <a:srgbClr val="39A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 anchor="ctr"/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defRPr/>
            </a:pPr>
            <a:endParaRPr lang="zh-CN" altLang="zh-CN" sz="1800" smtClean="0"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6149" name="Text Box 13" descr="文本框 3"/>
          <p:cNvSpPr txBox="1"/>
          <p:nvPr/>
        </p:nvSpPr>
        <p:spPr bwMode="auto">
          <a:xfrm>
            <a:off x="4848225" y="4240213"/>
            <a:ext cx="37988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1800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信任  平等  共享  开放</a:t>
            </a:r>
          </a:p>
        </p:txBody>
      </p:sp>
      <p:sp>
        <p:nvSpPr>
          <p:cNvPr id="6150" name="Text Box 14" descr="TextBox 82"/>
          <p:cNvSpPr txBox="1"/>
          <p:nvPr/>
        </p:nvSpPr>
        <p:spPr bwMode="auto">
          <a:xfrm>
            <a:off x="0" y="330200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zh-CN" sz="3000" b="1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企业需要重新思考组织和人的关系</a:t>
            </a:r>
          </a:p>
        </p:txBody>
      </p:sp>
      <p:pic>
        <p:nvPicPr>
          <p:cNvPr id="6151" name="Picture 15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5" y="1347788"/>
            <a:ext cx="28575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 descr="矩形 1"/>
          <p:cNvSpPr txBox="1"/>
          <p:nvPr/>
        </p:nvSpPr>
        <p:spPr bwMode="auto">
          <a:xfrm>
            <a:off x="1763713" y="3324225"/>
            <a:ext cx="14176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en-US" altLang="zh-CN" sz="1800" b="1" dirty="0" smtClean="0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CEO</a:t>
            </a:r>
            <a:endParaRPr lang="zh-CN" altLang="zh-CN" sz="1800" b="1" dirty="0" smtClean="0">
              <a:solidFill>
                <a:srgbClr val="39ABFB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7" name="Text Box 2" descr="矩形 2"/>
          <p:cNvSpPr txBox="1"/>
          <p:nvPr/>
        </p:nvSpPr>
        <p:spPr bwMode="auto">
          <a:xfrm>
            <a:off x="4151313" y="3324225"/>
            <a:ext cx="6270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en-US" altLang="zh-CN" sz="1800" b="1" dirty="0" smtClean="0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CHO</a:t>
            </a:r>
            <a:endParaRPr lang="zh-CN" altLang="zh-CN" sz="1800" b="1" dirty="0" smtClean="0">
              <a:solidFill>
                <a:srgbClr val="39ABFB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9" name="Text Box 4" descr="矩形 7"/>
          <p:cNvSpPr txBox="1"/>
          <p:nvPr/>
        </p:nvSpPr>
        <p:spPr bwMode="auto">
          <a:xfrm>
            <a:off x="6194425" y="3324225"/>
            <a:ext cx="511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zh-CN" altLang="zh-CN" sz="1800" b="1" smtClean="0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CIO</a:t>
            </a:r>
          </a:p>
        </p:txBody>
      </p:sp>
      <p:grpSp>
        <p:nvGrpSpPr>
          <p:cNvPr id="8197" name="组合 2"/>
          <p:cNvGrpSpPr>
            <a:grpSpLocks/>
          </p:cNvGrpSpPr>
          <p:nvPr/>
        </p:nvGrpSpPr>
        <p:grpSpPr bwMode="auto">
          <a:xfrm>
            <a:off x="1914525" y="2022475"/>
            <a:ext cx="1117600" cy="1114425"/>
            <a:chOff x="1914500" y="2022475"/>
            <a:chExt cx="1117600" cy="1114425"/>
          </a:xfrm>
        </p:grpSpPr>
        <p:sp>
          <p:nvSpPr>
            <p:cNvPr id="31751" name="Oval 6" descr="圆形"/>
            <p:cNvSpPr/>
            <p:nvPr/>
          </p:nvSpPr>
          <p:spPr bwMode="auto">
            <a:xfrm>
              <a:off x="1914500" y="2022475"/>
              <a:ext cx="1117600" cy="1114425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 smtClean="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1752" name="Picture 7" descr="pasted-image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2138" y="2165350"/>
              <a:ext cx="82232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5892800" y="2022475"/>
            <a:ext cx="1117600" cy="1114425"/>
            <a:chOff x="0" y="0"/>
            <a:chExt cx="1116014" cy="1114426"/>
          </a:xfrm>
        </p:grpSpPr>
        <p:sp>
          <p:nvSpPr>
            <p:cNvPr id="31767" name="Oval 10" descr="圆形"/>
            <p:cNvSpPr/>
            <p:nvPr/>
          </p:nvSpPr>
          <p:spPr bwMode="auto">
            <a:xfrm>
              <a:off x="0" y="0"/>
              <a:ext cx="1116014" cy="1114426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 smtClean="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1768" name="Picture 11" descr="pasted-image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28" y="152400"/>
              <a:ext cx="821158" cy="81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8199" name="组合 1"/>
          <p:cNvGrpSpPr>
            <a:grpSpLocks/>
          </p:cNvGrpSpPr>
          <p:nvPr/>
        </p:nvGrpSpPr>
        <p:grpSpPr bwMode="auto">
          <a:xfrm>
            <a:off x="3903663" y="2022475"/>
            <a:ext cx="1116012" cy="1114425"/>
            <a:chOff x="3980656" y="2022475"/>
            <a:chExt cx="1116013" cy="1114425"/>
          </a:xfrm>
        </p:grpSpPr>
        <p:sp>
          <p:nvSpPr>
            <p:cNvPr id="31756" name="Oval 13" descr="圆形"/>
            <p:cNvSpPr/>
            <p:nvPr/>
          </p:nvSpPr>
          <p:spPr bwMode="auto">
            <a:xfrm>
              <a:off x="3980656" y="2022475"/>
              <a:ext cx="1116013" cy="1114425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 smtClean="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1757" name="Picture 14" descr="pasted-image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36231" y="2174875"/>
              <a:ext cx="806451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1760" name="Text Box 19" descr="移动化升级规划"/>
          <p:cNvSpPr txBox="1"/>
          <p:nvPr/>
        </p:nvSpPr>
        <p:spPr bwMode="auto">
          <a:xfrm>
            <a:off x="5580063" y="3740150"/>
            <a:ext cx="187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2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IT</a:t>
            </a: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转型 价值驱动 全员参与</a:t>
            </a:r>
            <a:endParaRPr lang="zh-CN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1761" name="Text Box 20" descr="掌握数据 随时决策"/>
          <p:cNvSpPr txBox="1"/>
          <p:nvPr/>
        </p:nvSpPr>
        <p:spPr bwMode="auto">
          <a:xfrm>
            <a:off x="1770063" y="3740150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业务转型 文化转型</a:t>
            </a:r>
            <a:endParaRPr lang="zh-CN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1763" name="Text Box 22" descr="关注90后服务"/>
          <p:cNvSpPr txBox="1"/>
          <p:nvPr/>
        </p:nvSpPr>
        <p:spPr bwMode="auto">
          <a:xfrm>
            <a:off x="3762375" y="3740150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200" b="1" dirty="0" smtClean="0">
                <a:solidFill>
                  <a:srgbClr val="FFFF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赋能个体 激活组织</a:t>
            </a:r>
            <a:endParaRPr lang="zh-CN" altLang="zh-CN" sz="1200" b="1" dirty="0" smtClean="0">
              <a:solidFill>
                <a:srgbClr val="FFFF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1764" name="Text Box 23" descr="TextBox 82"/>
          <p:cNvSpPr txBox="1"/>
          <p:nvPr/>
        </p:nvSpPr>
        <p:spPr bwMode="auto">
          <a:xfrm>
            <a:off x="0" y="960438"/>
            <a:ext cx="91471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zh-CN" altLang="en-US" sz="3000" b="1" dirty="0" smtClean="0">
                <a:solidFill>
                  <a:srgbClr val="00B3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企业数字化转型的驱动力</a:t>
            </a:r>
            <a:endParaRPr lang="zh-CN" altLang="zh-CN" sz="3000" b="1" dirty="0" smtClean="0">
              <a:solidFill>
                <a:srgbClr val="00B3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 descr="矩形 1"/>
          <p:cNvSpPr txBox="1"/>
          <p:nvPr/>
        </p:nvSpPr>
        <p:spPr bwMode="auto">
          <a:xfrm>
            <a:off x="1077913" y="2976563"/>
            <a:ext cx="5683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en-US" altLang="zh-CN" sz="1800" b="1" dirty="0" smtClean="0">
                <a:solidFill>
                  <a:srgbClr val="39ABFB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CEO</a:t>
            </a:r>
            <a:endParaRPr lang="zh-CN" altLang="zh-CN" sz="1800" b="1" dirty="0" smtClean="0">
              <a:solidFill>
                <a:srgbClr val="39ABFB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771" name="Text Box 2" descr="矩形 2"/>
          <p:cNvSpPr txBox="1"/>
          <p:nvPr/>
        </p:nvSpPr>
        <p:spPr bwMode="auto">
          <a:xfrm>
            <a:off x="5461000" y="1784350"/>
            <a:ext cx="12890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移动审批</a:t>
            </a:r>
            <a:endParaRPr lang="zh-CN" altLang="zh-CN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772" name="Line 3" descr="直线连接符 4"/>
          <p:cNvSpPr>
            <a:spLocks noChangeShapeType="1"/>
          </p:cNvSpPr>
          <p:nvPr/>
        </p:nvSpPr>
        <p:spPr bwMode="auto">
          <a:xfrm>
            <a:off x="1692275" y="2395538"/>
            <a:ext cx="6611938" cy="0"/>
          </a:xfrm>
          <a:prstGeom prst="line">
            <a:avLst/>
          </a:prstGeom>
          <a:noFill/>
          <a:ln w="9525">
            <a:solidFill>
              <a:srgbClr val="5BA8F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endParaRPr lang="zh-CN" altLang="en-US">
              <a:cs typeface="Arial" pitchFamily="34" charset="0"/>
            </a:endParaRP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2852738" y="2303463"/>
            <a:ext cx="180975" cy="180975"/>
            <a:chOff x="-1" y="-1"/>
            <a:chExt cx="179392" cy="179392"/>
          </a:xfrm>
        </p:grpSpPr>
        <p:sp>
          <p:nvSpPr>
            <p:cNvPr id="32800" name="Oval 5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2801" name="Oval 6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sp>
        <p:nvSpPr>
          <p:cNvPr id="32774" name="Text Box 7" descr="矩形 8"/>
          <p:cNvSpPr txBox="1"/>
          <p:nvPr/>
        </p:nvSpPr>
        <p:spPr bwMode="auto">
          <a:xfrm>
            <a:off x="2389188" y="1779588"/>
            <a:ext cx="11191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战略</a:t>
            </a:r>
            <a:r>
              <a:rPr lang="zh-CN" altLang="en-US" dirty="0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意图</a:t>
            </a:r>
            <a:endParaRPr lang="zh-CN" altLang="zh-CN" dirty="0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775" name="Text Box 8" descr="矩形 9"/>
          <p:cNvSpPr txBox="1"/>
          <p:nvPr/>
        </p:nvSpPr>
        <p:spPr bwMode="auto">
          <a:xfrm>
            <a:off x="7115175" y="1779588"/>
            <a:ext cx="11176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倾听心声</a:t>
            </a:r>
            <a:endParaRPr lang="zh-CN" altLang="zh-CN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776" name="Text Box 9" descr="矩形 22"/>
          <p:cNvSpPr txBox="1"/>
          <p:nvPr/>
        </p:nvSpPr>
        <p:spPr bwMode="auto">
          <a:xfrm>
            <a:off x="3929063" y="1787525"/>
            <a:ext cx="129063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mtClean="0">
                <a:solidFill>
                  <a:srgbClr val="3CBAFF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经营洞察</a:t>
            </a:r>
            <a:endParaRPr lang="zh-CN" altLang="zh-CN" smtClean="0">
              <a:solidFill>
                <a:srgbClr val="3CBAFF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777" name="Text Box 10" descr="矩形 21"/>
          <p:cNvSpPr txBox="1"/>
          <p:nvPr/>
        </p:nvSpPr>
        <p:spPr bwMode="auto">
          <a:xfrm>
            <a:off x="2587625" y="2628900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老板开讲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移动会议</a:t>
            </a:r>
            <a:endParaRPr lang="en-US" altLang="zh-CN" sz="1200" dirty="0" smtClean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工作汇报</a:t>
            </a:r>
            <a:endParaRPr lang="zh-CN" altLang="zh-CN" sz="1200" dirty="0" smtClean="0">
              <a:solidFill>
                <a:srgbClr val="F2F2F2"/>
              </a:solidFill>
              <a:latin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32778" name="Text Box 11" descr="矩形 23"/>
          <p:cNvSpPr txBox="1"/>
          <p:nvPr/>
        </p:nvSpPr>
        <p:spPr bwMode="auto">
          <a:xfrm>
            <a:off x="5710238" y="2646363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移动审批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沟通协作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数据支撑</a:t>
            </a:r>
          </a:p>
        </p:txBody>
      </p:sp>
      <p:sp>
        <p:nvSpPr>
          <p:cNvPr id="32779" name="Text Box 12" descr="矩形 24"/>
          <p:cNvSpPr txBox="1"/>
          <p:nvPr/>
        </p:nvSpPr>
        <p:spPr bwMode="auto">
          <a:xfrm>
            <a:off x="4154488" y="2646363"/>
            <a:ext cx="7080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运营报表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销售报表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人资报表</a:t>
            </a:r>
          </a:p>
        </p:txBody>
      </p:sp>
      <p:sp>
        <p:nvSpPr>
          <p:cNvPr id="32780" name="Text Box 13" descr="矩形 25"/>
          <p:cNvSpPr txBox="1"/>
          <p:nvPr/>
        </p:nvSpPr>
        <p:spPr bwMode="auto">
          <a:xfrm>
            <a:off x="7308850" y="2622550"/>
            <a:ext cx="7064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45717" tIns="45717" rIns="45717" bIns="45717">
            <a:spAutoFit/>
          </a:bodyPr>
          <a:lstStyle>
            <a:lvl1pPr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eaLnBrk="0"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同事圈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zh-CN" altLang="zh-CN" sz="1200" dirty="0" smtClean="0">
                <a:solidFill>
                  <a:srgbClr val="F2F2F2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心声社区</a:t>
            </a:r>
          </a:p>
          <a:p>
            <a:pPr algn="ctr" eaLnBrk="1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rgbClr val="F2F2F2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点子大王</a:t>
            </a:r>
            <a:endParaRPr lang="zh-CN" altLang="zh-CN" sz="1200" dirty="0" smtClean="0">
              <a:solidFill>
                <a:srgbClr val="F2F2F2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01" name="Group 14"/>
          <p:cNvGrpSpPr>
            <a:grpSpLocks/>
          </p:cNvGrpSpPr>
          <p:nvPr/>
        </p:nvGrpSpPr>
        <p:grpSpPr bwMode="auto">
          <a:xfrm>
            <a:off x="4430713" y="2303463"/>
            <a:ext cx="180975" cy="180975"/>
            <a:chOff x="-1" y="-1"/>
            <a:chExt cx="179392" cy="179392"/>
          </a:xfrm>
        </p:grpSpPr>
        <p:sp>
          <p:nvSpPr>
            <p:cNvPr id="32798" name="Oval 15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2799" name="Oval 16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2302" name="Group 17"/>
          <p:cNvGrpSpPr>
            <a:grpSpLocks/>
          </p:cNvGrpSpPr>
          <p:nvPr/>
        </p:nvGrpSpPr>
        <p:grpSpPr bwMode="auto">
          <a:xfrm>
            <a:off x="6007100" y="2303463"/>
            <a:ext cx="180975" cy="180975"/>
            <a:chOff x="-1" y="-1"/>
            <a:chExt cx="179392" cy="179392"/>
          </a:xfrm>
        </p:grpSpPr>
        <p:sp>
          <p:nvSpPr>
            <p:cNvPr id="32796" name="Oval 18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2797" name="Oval 19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2303" name="Group 20"/>
          <p:cNvGrpSpPr>
            <a:grpSpLocks/>
          </p:cNvGrpSpPr>
          <p:nvPr/>
        </p:nvGrpSpPr>
        <p:grpSpPr bwMode="auto">
          <a:xfrm>
            <a:off x="7583488" y="2303463"/>
            <a:ext cx="180975" cy="180975"/>
            <a:chOff x="-1" y="-1"/>
            <a:chExt cx="179392" cy="179392"/>
          </a:xfrm>
        </p:grpSpPr>
        <p:sp>
          <p:nvSpPr>
            <p:cNvPr id="32794" name="Oval 21" descr="椭圆 6"/>
            <p:cNvSpPr/>
            <p:nvPr/>
          </p:nvSpPr>
          <p:spPr bwMode="auto">
            <a:xfrm>
              <a:off x="-1" y="-1"/>
              <a:ext cx="179392" cy="179392"/>
            </a:xfrm>
            <a:prstGeom prst="ellipse">
              <a:avLst/>
            </a:prstGeom>
            <a:solidFill>
              <a:srgbClr val="39A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8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  <p:sp>
          <p:nvSpPr>
            <p:cNvPr id="32795" name="Oval 22" descr="椭圆 10"/>
            <p:cNvSpPr/>
            <p:nvPr/>
          </p:nvSpPr>
          <p:spPr bwMode="auto">
            <a:xfrm>
              <a:off x="56649" y="56649"/>
              <a:ext cx="66092" cy="66092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>
                <a:defRPr/>
              </a:pPr>
              <a:endParaRPr lang="zh-CN" altLang="zh-CN" sz="1400" smtClean="0">
                <a:solidFill>
                  <a:srgbClr val="3CBAFF"/>
                </a:solidFill>
                <a:latin typeface="Calibri" panose="020F0502020204030204" charset="0"/>
                <a:sym typeface="Calibri" panose="020F0502020204030204" charset="0"/>
              </a:endParaRPr>
            </a:p>
          </p:txBody>
        </p:sp>
      </p:grpSp>
      <p:grpSp>
        <p:nvGrpSpPr>
          <p:cNvPr id="12304" name="Group 23"/>
          <p:cNvGrpSpPr>
            <a:grpSpLocks/>
          </p:cNvGrpSpPr>
          <p:nvPr/>
        </p:nvGrpSpPr>
        <p:grpSpPr bwMode="auto">
          <a:xfrm>
            <a:off x="860425" y="1920875"/>
            <a:ext cx="946150" cy="946150"/>
            <a:chOff x="0" y="-1"/>
            <a:chExt cx="946150" cy="946151"/>
          </a:xfrm>
        </p:grpSpPr>
        <p:sp>
          <p:nvSpPr>
            <p:cNvPr id="32792" name="Oval 24" descr="圆形"/>
            <p:cNvSpPr/>
            <p:nvPr/>
          </p:nvSpPr>
          <p:spPr bwMode="auto">
            <a:xfrm>
              <a:off x="0" y="-1"/>
              <a:ext cx="946150" cy="946151"/>
            </a:xfrm>
            <a:prstGeom prst="ellipse">
              <a:avLst/>
            </a:prstGeom>
            <a:solidFill>
              <a:srgbClr val="5BA8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8" tIns="45718" rIns="45718" bIns="45718" anchor="ctr"/>
            <a:lstStyle>
              <a:lvl1pPr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 eaLnBrk="0"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eaLnBrk="1">
                <a:defRPr/>
              </a:pPr>
              <a:endParaRPr lang="zh-CN" altLang="zh-CN" sz="1800" smtClean="0">
                <a:latin typeface="Calibri" panose="020F0502020204030204" charset="0"/>
                <a:sym typeface="Calibri" panose="020F0502020204030204" charset="0"/>
              </a:endParaRPr>
            </a:p>
          </p:txBody>
        </p:sp>
        <p:pic>
          <p:nvPicPr>
            <p:cNvPr id="32793" name="Picture 25" descr="pasted-image.pd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413" y="122237"/>
              <a:ext cx="695325" cy="701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213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CEO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战略意图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932271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1166" y="70536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1331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128713"/>
            <a:ext cx="15414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矩形 1"/>
          <p:cNvSpPr>
            <a:spLocks noChangeArrowheads="1"/>
          </p:cNvSpPr>
          <p:nvPr/>
        </p:nvSpPr>
        <p:spPr bwMode="auto">
          <a:xfrm>
            <a:off x="454025" y="1563688"/>
            <a:ext cx="35417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传递高层战略 组织声音</a:t>
            </a:r>
            <a:endParaRPr lang="en-US" altLang="zh-CN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CN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主席之声、老板开讲、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CEO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信箱</a:t>
            </a:r>
            <a:endParaRPr lang="en-US" altLang="zh-CN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公司发文、集团大事件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 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品牌资讯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场景实现：公共号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3320" name="文本框 2"/>
          <p:cNvSpPr txBox="1">
            <a:spLocks noChangeArrowheads="1"/>
          </p:cNvSpPr>
          <p:nvPr/>
        </p:nvSpPr>
        <p:spPr bwMode="auto">
          <a:xfrm>
            <a:off x="5008563" y="4356100"/>
            <a:ext cx="173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>
                <a:solidFill>
                  <a:schemeClr val="bg1"/>
                </a:solidFill>
              </a:rPr>
              <a:t>金蝶主席之声</a:t>
            </a:r>
          </a:p>
        </p:txBody>
      </p:sp>
      <p:sp>
        <p:nvSpPr>
          <p:cNvPr id="13321" name="文本框 17"/>
          <p:cNvSpPr txBox="1">
            <a:spLocks noChangeArrowheads="1"/>
          </p:cNvSpPr>
          <p:nvPr/>
        </p:nvSpPr>
        <p:spPr bwMode="auto">
          <a:xfrm>
            <a:off x="6948488" y="4351338"/>
            <a:ext cx="1731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 dirty="0" smtClean="0">
                <a:solidFill>
                  <a:schemeClr val="bg1"/>
                </a:solidFill>
              </a:rPr>
              <a:t>企业文化宣导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9" y="1128713"/>
            <a:ext cx="1569681" cy="27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32271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8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1166" y="70536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14340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30300"/>
            <a:ext cx="15398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152525"/>
            <a:ext cx="15398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文本框 2"/>
          <p:cNvSpPr txBox="1">
            <a:spLocks noChangeArrowheads="1"/>
          </p:cNvSpPr>
          <p:nvPr/>
        </p:nvSpPr>
        <p:spPr bwMode="auto">
          <a:xfrm>
            <a:off x="5072063" y="4356100"/>
            <a:ext cx="173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>
                <a:solidFill>
                  <a:schemeClr val="bg1"/>
                </a:solidFill>
              </a:rPr>
              <a:t>金蝶高管群</a:t>
            </a:r>
          </a:p>
        </p:txBody>
      </p:sp>
      <p:sp>
        <p:nvSpPr>
          <p:cNvPr id="14344" name="文本框 17"/>
          <p:cNvSpPr txBox="1">
            <a:spLocks noChangeArrowheads="1"/>
          </p:cNvSpPr>
          <p:nvPr/>
        </p:nvSpPr>
        <p:spPr bwMode="auto">
          <a:xfrm>
            <a:off x="7088188" y="4351338"/>
            <a:ext cx="173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kumimoji="1" lang="zh-CN" altLang="en-US">
                <a:solidFill>
                  <a:schemeClr val="bg1"/>
                </a:solidFill>
              </a:rPr>
              <a:t>战略研讨群</a:t>
            </a:r>
          </a:p>
        </p:txBody>
      </p:sp>
      <p:sp>
        <p:nvSpPr>
          <p:cNvPr id="14345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CEO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战略意图</a:t>
            </a: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454025" y="1563688"/>
            <a:ext cx="34702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管理层沟通与协作</a:t>
            </a:r>
            <a:endParaRPr lang="en-US" altLang="zh-CN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管理层办公会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重大项目专项沟通组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战略文化学习小组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场景实现：群组、语音会议、工作汇报、微信文章转云之家群组</a:t>
            </a:r>
          </a:p>
        </p:txBody>
      </p:sp>
    </p:spTree>
    <p:extLst>
      <p:ext uri="{BB962C8B-B14F-4D97-AF65-F5344CB8AC3E}">
        <p14:creationId xmlns:p14="http://schemas.microsoft.com/office/powerpoint/2010/main" val="6038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 txBox="1">
            <a:spLocks noChangeArrowheads="1"/>
          </p:cNvSpPr>
          <p:nvPr/>
        </p:nvSpPr>
        <p:spPr bwMode="auto">
          <a:xfrm>
            <a:off x="250825" y="374650"/>
            <a:ext cx="822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endParaRPr lang="zh-CN" altLang="en-US">
              <a:solidFill>
                <a:srgbClr val="3BBBFF"/>
              </a:solidFill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15363" name="标题 1"/>
          <p:cNvSpPr txBox="1">
            <a:spLocks noChangeArrowheads="1"/>
          </p:cNvSpPr>
          <p:nvPr/>
        </p:nvSpPr>
        <p:spPr bwMode="auto">
          <a:xfrm>
            <a:off x="457200" y="70008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1pPr>
            <a:lvl2pPr marL="742950" indent="-28575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2pPr>
            <a:lvl3pPr marL="11430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3pPr>
            <a:lvl4pPr marL="16002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4pPr>
            <a:lvl5pPr marL="2057400" indent="-228600" defTabSz="454025" eaLnBrk="0" hangingPunct="0"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000000"/>
                </a:solidFill>
                <a:latin typeface="Arial" pitchFamily="34" charset="0"/>
                <a:ea typeface="微软雅黑" pitchFamily="34" charset="-122"/>
                <a:sym typeface="Arial" pitchFamily="34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CEO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重点场景</a:t>
            </a:r>
            <a:r>
              <a:rPr lang="en-US" altLang="zh-CN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-</a:t>
            </a:r>
            <a:r>
              <a:rPr lang="zh-CN" altLang="en-US" sz="2400">
                <a:solidFill>
                  <a:srgbClr val="3BBBFF"/>
                </a:solidFill>
                <a:latin typeface="微软雅黑" pitchFamily="34" charset="-122"/>
                <a:sym typeface="微软雅黑" pitchFamily="34" charset="-122"/>
              </a:rPr>
              <a:t>经营洞察</a:t>
            </a: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54025" y="1563688"/>
            <a:ext cx="35417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Arial" pitchFamily="34" charset="0"/>
              </a:rPr>
              <a:t>业绩洞察 及时沟通</a:t>
            </a:r>
          </a:p>
          <a:p>
            <a:pPr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场景示例：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各类统计报表实时展现；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围绕数据高效沟通协作：点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赞、评论、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打赏、涂鸦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标记、转发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群组。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zh-CN" altLang="en-US" sz="14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场景实现：报表秀秀、群组、语音会议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948495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7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32040" y="699542"/>
            <a:ext cx="1727961" cy="3589551"/>
            <a:chOff x="556834" y="2624851"/>
            <a:chExt cx="523592" cy="118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Freeform 27"/>
            <p:cNvSpPr/>
            <p:nvPr/>
          </p:nvSpPr>
          <p:spPr bwMode="auto">
            <a:xfrm>
              <a:off x="556834" y="2624851"/>
              <a:ext cx="523592" cy="1180528"/>
            </a:xfrm>
            <a:custGeom>
              <a:avLst/>
              <a:gdLst>
                <a:gd name="T0" fmla="*/ 34 w 198"/>
                <a:gd name="T1" fmla="*/ 0 h 417"/>
                <a:gd name="T2" fmla="*/ 164 w 198"/>
                <a:gd name="T3" fmla="*/ 0 h 417"/>
                <a:gd name="T4" fmla="*/ 198 w 198"/>
                <a:gd name="T5" fmla="*/ 34 h 417"/>
                <a:gd name="T6" fmla="*/ 198 w 198"/>
                <a:gd name="T7" fmla="*/ 383 h 417"/>
                <a:gd name="T8" fmla="*/ 164 w 198"/>
                <a:gd name="T9" fmla="*/ 417 h 417"/>
                <a:gd name="T10" fmla="*/ 34 w 198"/>
                <a:gd name="T11" fmla="*/ 417 h 417"/>
                <a:gd name="T12" fmla="*/ 0 w 198"/>
                <a:gd name="T13" fmla="*/ 383 h 417"/>
                <a:gd name="T14" fmla="*/ 0 w 198"/>
                <a:gd name="T15" fmla="*/ 34 h 417"/>
                <a:gd name="T16" fmla="*/ 34 w 198"/>
                <a:gd name="T1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417">
                  <a:moveTo>
                    <a:pt x="3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83" y="0"/>
                    <a:pt x="198" y="15"/>
                    <a:pt x="198" y="34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198" y="402"/>
                    <a:pt x="183" y="417"/>
                    <a:pt x="164" y="417"/>
                  </a:cubicBezTo>
                  <a:cubicBezTo>
                    <a:pt x="34" y="417"/>
                    <a:pt x="34" y="417"/>
                    <a:pt x="34" y="417"/>
                  </a:cubicBezTo>
                  <a:cubicBezTo>
                    <a:pt x="15" y="417"/>
                    <a:pt x="0" y="402"/>
                    <a:pt x="0" y="38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734512" y="2720307"/>
              <a:ext cx="22726" cy="22726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777571" y="2720307"/>
              <a:ext cx="129176" cy="22726"/>
            </a:xfrm>
            <a:custGeom>
              <a:avLst/>
              <a:gdLst>
                <a:gd name="T0" fmla="*/ 4 w 46"/>
                <a:gd name="T1" fmla="*/ 0 h 8"/>
                <a:gd name="T2" fmla="*/ 42 w 46"/>
                <a:gd name="T3" fmla="*/ 0 h 8"/>
                <a:gd name="T4" fmla="*/ 46 w 46"/>
                <a:gd name="T5" fmla="*/ 4 h 8"/>
                <a:gd name="T6" fmla="*/ 42 w 46"/>
                <a:gd name="T7" fmla="*/ 8 h 8"/>
                <a:gd name="T8" fmla="*/ 4 w 46"/>
                <a:gd name="T9" fmla="*/ 8 h 8"/>
                <a:gd name="T10" fmla="*/ 0 w 46"/>
                <a:gd name="T11" fmla="*/ 4 h 8"/>
                <a:gd name="T12" fmla="*/ 4 w 4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777571" y="3693913"/>
              <a:ext cx="87314" cy="88510"/>
            </a:xfrm>
            <a:prstGeom prst="ellipse">
              <a:avLst/>
            </a:prstGeom>
            <a:solidFill>
              <a:srgbClr val="E9E9E9"/>
            </a:solidFill>
            <a:ln w="952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+mn-ea"/>
                <a:cs typeface="Arial" pitchFamily="34" charset="0"/>
              </a:endParaRPr>
            </a:p>
          </p:txBody>
        </p:sp>
      </p:grpSp>
      <p:pic>
        <p:nvPicPr>
          <p:cNvPr id="45" name="Picture 4" descr="报表秀秀.jpg"/>
          <p:cNvPicPr>
            <a:picLocks noChangeAspect="1"/>
          </p:cNvPicPr>
          <p:nvPr/>
        </p:nvPicPr>
        <p:blipFill>
          <a:blip r:embed="rId3"/>
          <a:srcRect b="21754"/>
          <a:stretch>
            <a:fillRect/>
          </a:stretch>
        </p:blipFill>
        <p:spPr bwMode="auto">
          <a:xfrm>
            <a:off x="5021263" y="1030288"/>
            <a:ext cx="15494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3263" y="1041400"/>
            <a:ext cx="15382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1_Office 主题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ctr" anchorCtr="0" compatLnSpc="1"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ctr" anchorCtr="0" compatLnSpc="1"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1_Office 主题 - Defaul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ctr" anchorCtr="0" compatLnSpc="1"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square" lIns="45718" tIns="45718" rIns="45718" bIns="45718" numCol="1" anchor="ctr" anchorCtr="0" compatLnSpc="1"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zh-CN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3569</Words>
  <Application>Microsoft Macintosh PowerPoint</Application>
  <PresentationFormat>全屏显示(16:9)</PresentationFormat>
  <Paragraphs>333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Calibri</vt:lpstr>
      <vt:lpstr>宋体</vt:lpstr>
      <vt:lpstr>微软雅黑</vt:lpstr>
      <vt:lpstr>微软雅黑 Light</vt:lpstr>
      <vt:lpstr>Arial</vt:lpstr>
      <vt:lpstr>1_Office 主题</vt:lpstr>
      <vt:lpstr>1_Office 主题 - 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用户</cp:lastModifiedBy>
  <cp:revision>395</cp:revision>
  <dcterms:created xsi:type="dcterms:W3CDTF">2017-08-17T06:53:08Z</dcterms:created>
  <dcterms:modified xsi:type="dcterms:W3CDTF">2018-03-08T05:37:08Z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